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53" r:id="rId4"/>
    <p:sldId id="354" r:id="rId5"/>
    <p:sldId id="312" r:id="rId6"/>
    <p:sldId id="262" r:id="rId7"/>
    <p:sldId id="292" r:id="rId8"/>
    <p:sldId id="355" r:id="rId9"/>
    <p:sldId id="315" r:id="rId10"/>
    <p:sldId id="318" r:id="rId11"/>
    <p:sldId id="317" r:id="rId12"/>
    <p:sldId id="319" r:id="rId13"/>
    <p:sldId id="267" r:id="rId14"/>
    <p:sldId id="268" r:id="rId15"/>
    <p:sldId id="269" r:id="rId16"/>
    <p:sldId id="270" r:id="rId17"/>
    <p:sldId id="320" r:id="rId18"/>
    <p:sldId id="271" r:id="rId19"/>
    <p:sldId id="274" r:id="rId20"/>
    <p:sldId id="275" r:id="rId21"/>
    <p:sldId id="277" r:id="rId22"/>
    <p:sldId id="279" r:id="rId23"/>
    <p:sldId id="293" r:id="rId24"/>
    <p:sldId id="280" r:id="rId25"/>
    <p:sldId id="281" r:id="rId26"/>
    <p:sldId id="285" r:id="rId27"/>
    <p:sldId id="286" r:id="rId28"/>
    <p:sldId id="287" r:id="rId29"/>
    <p:sldId id="288" r:id="rId30"/>
    <p:sldId id="289" r:id="rId31"/>
    <p:sldId id="336" r:id="rId32"/>
    <p:sldId id="337" r:id="rId33"/>
    <p:sldId id="338" r:id="rId34"/>
    <p:sldId id="339" r:id="rId35"/>
    <p:sldId id="340" r:id="rId36"/>
    <p:sldId id="341" r:id="rId37"/>
    <p:sldId id="290" r:id="rId38"/>
    <p:sldId id="294" r:id="rId39"/>
    <p:sldId id="296" r:id="rId40"/>
    <p:sldId id="321" r:id="rId41"/>
    <p:sldId id="297" r:id="rId42"/>
    <p:sldId id="299" r:id="rId43"/>
    <p:sldId id="300" r:id="rId44"/>
    <p:sldId id="301" r:id="rId45"/>
    <p:sldId id="328" r:id="rId46"/>
    <p:sldId id="302" r:id="rId47"/>
    <p:sldId id="307" r:id="rId48"/>
    <p:sldId id="342" r:id="rId49"/>
    <p:sldId id="343" r:id="rId50"/>
    <p:sldId id="344" r:id="rId51"/>
    <p:sldId id="345" r:id="rId52"/>
    <p:sldId id="346" r:id="rId53"/>
    <p:sldId id="351" r:id="rId54"/>
    <p:sldId id="329" r:id="rId55"/>
    <p:sldId id="330" r:id="rId56"/>
    <p:sldId id="331" r:id="rId57"/>
    <p:sldId id="332" r:id="rId58"/>
    <p:sldId id="334" r:id="rId59"/>
    <p:sldId id="356" r:id="rId60"/>
    <p:sldId id="357" r:id="rId61"/>
    <p:sldId id="358" r:id="rId62"/>
    <p:sldId id="352" r:id="rId63"/>
    <p:sldId id="308" r:id="rId64"/>
    <p:sldId id="310" r:id="rId65"/>
    <p:sldId id="350" r:id="rId66"/>
    <p:sldId id="348" r:id="rId67"/>
    <p:sldId id="349" r:id="rId68"/>
    <p:sldId id="335" r:id="rId69"/>
    <p:sldId id="260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0000"/>
    <a:srgbClr val="692AA2"/>
    <a:srgbClr val="CC3300"/>
    <a:srgbClr val="C60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1304" autoAdjust="0"/>
  </p:normalViewPr>
  <p:slideViewPr>
    <p:cSldViewPr>
      <p:cViewPr varScale="1">
        <p:scale>
          <a:sx n="63" d="100"/>
          <a:sy n="63" d="100"/>
        </p:scale>
        <p:origin x="142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4435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693673.htm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FIPS:</a:t>
            </a:r>
            <a:r>
              <a:rPr lang="zh-CN" altLang="en-US" dirty="0" smtClean="0"/>
              <a:t>　　</a:t>
            </a:r>
            <a:r>
              <a:rPr lang="en-US" altLang="zh-CN" b="1" dirty="0" smtClean="0"/>
              <a:t>F</a:t>
            </a:r>
            <a:r>
              <a:rPr lang="en-US" altLang="zh-CN" dirty="0" smtClean="0"/>
              <a:t>ederal</a:t>
            </a:r>
            <a:r>
              <a:rPr lang="en-US" altLang="zh-CN" b="1" dirty="0" smtClean="0"/>
              <a:t> I</a:t>
            </a:r>
            <a:r>
              <a:rPr lang="en-US" altLang="zh-CN" dirty="0" smtClean="0"/>
              <a:t>nformation </a:t>
            </a:r>
            <a:r>
              <a:rPr lang="en-US" altLang="zh-CN" b="1" dirty="0" smtClean="0"/>
              <a:t>P</a:t>
            </a:r>
            <a:r>
              <a:rPr lang="en-US" altLang="zh-CN" dirty="0" smtClean="0"/>
              <a:t>rocessing </a:t>
            </a:r>
            <a:r>
              <a:rPr lang="en-US" altLang="zh-CN" b="1" dirty="0" smtClean="0"/>
              <a:t>S</a:t>
            </a:r>
            <a:r>
              <a:rPr lang="en-US" altLang="zh-CN" dirty="0" smtClean="0"/>
              <a:t>tandards </a:t>
            </a:r>
            <a:r>
              <a:rPr lang="zh-CN" altLang="en-US" dirty="0" smtClean="0"/>
              <a:t>（美国）</a:t>
            </a:r>
            <a:r>
              <a:rPr lang="zh-CN" altLang="en-US" dirty="0" smtClean="0">
                <a:hlinkClick r:id="rId3" action="ppaction://hlinkfile"/>
              </a:rPr>
              <a:t>联邦信息处理标准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97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113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D71E8AE4-B3CD-4F26-B45E-D2A17F2253AA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r>
              <a:rPr lang="zh-CN" altLang="en-US"/>
              <a:t>讲课教师：张立江</a:t>
            </a:r>
          </a:p>
          <a:p>
            <a:endParaRPr lang="zh-CN" altLang="en-US"/>
          </a:p>
          <a:p>
            <a:r>
              <a:rPr lang="en-US" altLang="zh-CN"/>
              <a:t>E-mail</a:t>
            </a:r>
            <a:r>
              <a:rPr lang="zh-CN" altLang="en-US"/>
              <a:t>：</a:t>
            </a:r>
            <a:r>
              <a:rPr lang="en-US" altLang="zh-CN"/>
              <a:t>zhanglijaing@cumt.edu.cn</a:t>
            </a:r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FECE40-FF36-4F85-BBEC-8052E998AC48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87B2B3-F90D-4DDC-9130-2C95376603AC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29AC0-0283-427B-A2C9-3AFD2CA43693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FE3AD1-4347-4A0E-9AE6-5398184C434A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5547A5-BBBB-4E38-AE06-C4C6DB1D13ED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B341D4-32A0-43FC-B2E8-30A62223924E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406D05-A609-45BC-AF1A-BD101B5D3F1A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B80FF4-518D-4790-9F75-6997057F4BA3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83673-701D-4891-996D-27EEFF48D35C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A757E6-E1D8-4549-B1AD-140798162279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7021BD4-A5B8-4E30-81DA-DB35E0FEF638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87AAFA61-A0AE-45A6-92A7-8380AF9E3E43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信息安全与密码学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4</a:t>
            </a:r>
            <a:r>
              <a:rPr lang="zh-CN" altLang="en-US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章：序列密码</a:t>
            </a:r>
            <a:endParaRPr lang="zh-CN" altLang="en-US" sz="40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4800600"/>
            <a:ext cx="6705600" cy="838200"/>
          </a:xfr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447800"/>
            <a:ext cx="3048000" cy="234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同步序列密码的通用模型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914400" y="1447800"/>
          <a:ext cx="309245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1" name="Visio" r:id="rId4" imgW="2220873" imgH="1713183" progId="Visio.Drawing.11">
                  <p:embed/>
                </p:oleObj>
              </mc:Choice>
              <mc:Fallback>
                <p:oleObj name="Visio" r:id="rId4" imgW="2220873" imgH="1713183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3092450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04800" y="3733800"/>
            <a:ext cx="8229600" cy="2743200"/>
          </a:xfrm>
        </p:spPr>
        <p:txBody>
          <a:bodyPr/>
          <a:lstStyle/>
          <a:p>
            <a:pPr indent="266700"/>
            <a:r>
              <a:rPr lang="zh-CN" altLang="en-US" dirty="0" smtClean="0">
                <a:ea typeface="宋体" charset="-122"/>
              </a:rPr>
              <a:t>特点：</a:t>
            </a:r>
          </a:p>
          <a:p>
            <a:pPr lvl="1" indent="266700"/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无错误传播：</a:t>
            </a:r>
            <a:r>
              <a:rPr lang="zh-CN" altLang="en-US" dirty="0" smtClean="0">
                <a:ea typeface="宋体" charset="-122"/>
              </a:rPr>
              <a:t>各符号之间</a:t>
            </a:r>
            <a:r>
              <a:rPr lang="zh-CN" altLang="en-US" dirty="0" smtClean="0">
                <a:solidFill>
                  <a:srgbClr val="FF00FF"/>
                </a:solidFill>
                <a:ea typeface="宋体" charset="-122"/>
              </a:rPr>
              <a:t>真正独立</a:t>
            </a:r>
            <a:r>
              <a:rPr lang="zh-CN" altLang="en-US" dirty="0" smtClean="0">
                <a:ea typeface="宋体" charset="-122"/>
              </a:rPr>
              <a:t>。一个传播错误只影响一个符号，不会影响到后继的符号</a:t>
            </a:r>
          </a:p>
          <a:p>
            <a:pPr lvl="1" indent="266700"/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同步：</a:t>
            </a:r>
            <a:r>
              <a:rPr lang="zh-CN" altLang="en-US" dirty="0" smtClean="0">
                <a:ea typeface="宋体" charset="-122"/>
              </a:rPr>
              <a:t>发送方和接收方必须保持精确的、用同样的密钥并作用在同样的位置上，才能正确的解密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自同步序列密码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6482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自同步序列密码：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/>
              <a:t>密钥序列是密钥及固定大小的以往密文的函数：</a:t>
            </a: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11615"/>
              </p:ext>
            </p:extLst>
          </p:nvPr>
        </p:nvGraphicFramePr>
        <p:xfrm>
          <a:off x="1143000" y="2971800"/>
          <a:ext cx="7081576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6" name="Equation" r:id="rId3" imgW="3009600" imgH="939600" progId="Equation.DSMT4">
                  <p:embed/>
                </p:oleObj>
              </mc:Choice>
              <mc:Fallback>
                <p:oleObj name="Equation" r:id="rId3" imgW="3009600" imgH="939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71800"/>
                        <a:ext cx="7081576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自同步序列密码的通用模型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r>
              <a:rPr lang="zh-CN" altLang="en-US" dirty="0" smtClean="0">
                <a:ea typeface="宋体" charset="-122"/>
              </a:rPr>
              <a:t>特点：</a:t>
            </a: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有限错误传播：</a:t>
            </a:r>
            <a:r>
              <a:rPr lang="zh-CN" altLang="en-US" dirty="0" smtClean="0">
                <a:ea typeface="宋体" charset="-122"/>
              </a:rPr>
              <a:t>设密钥序列产生器具有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位存储，则一个符号的传输错误只影响到后面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符号的解密</a:t>
            </a: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自同步：</a:t>
            </a:r>
            <a:r>
              <a:rPr lang="zh-CN" altLang="en-US" dirty="0" smtClean="0">
                <a:ea typeface="宋体" charset="-122"/>
              </a:rPr>
              <a:t>只要接收方连续收到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个正确的密文符号，密钥序列产生器便会自动地恢复同步 </a:t>
            </a:r>
            <a:endParaRPr lang="en-US" altLang="zh-CN" dirty="0" smtClean="0">
              <a:ea typeface="宋体" charset="-122"/>
            </a:endParaRP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消除明文统计特性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14400" y="1295400"/>
          <a:ext cx="3763121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6" name="Visio" r:id="rId3" imgW="6124340" imgH="4092662" progId="Visio.Drawing.11">
                  <p:embed/>
                </p:oleObj>
              </mc:Choice>
              <mc:Fallback>
                <p:oleObj name="Visio" r:id="rId3" imgW="6124340" imgH="4092662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3763121" cy="251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4000" y="33528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加密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953000" y="1371600"/>
          <a:ext cx="3176321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7" name="Visio" r:id="rId5" imgW="6124340" imgH="4092662" progId="Visio.Drawing.11">
                  <p:embed/>
                </p:oleObj>
              </mc:Choice>
              <mc:Fallback>
                <p:oleObj name="Visio" r:id="rId5" imgW="6124340" imgH="4092662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371600"/>
                        <a:ext cx="3176321" cy="2122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2600" y="3276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解密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密钥流与密钥生成器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2743200" cy="4495800"/>
          </a:xfrm>
        </p:spPr>
        <p:txBody>
          <a:bodyPr/>
          <a:lstStyle/>
          <a:p>
            <a:r>
              <a:rPr lang="zh-CN" altLang="en-US" dirty="0" smtClean="0"/>
              <a:t>密钥流算法应该能产生</a:t>
            </a:r>
            <a:r>
              <a:rPr lang="zh-CN" altLang="en-US" b="1" dirty="0" smtClean="0">
                <a:solidFill>
                  <a:srgbClr val="C6062F"/>
                </a:solidFill>
              </a:rPr>
              <a:t>随机性</a:t>
            </a:r>
            <a:r>
              <a:rPr lang="zh-CN" altLang="en-US" b="1" dirty="0" smtClean="0"/>
              <a:t>和</a:t>
            </a:r>
            <a:r>
              <a:rPr lang="zh-CN" altLang="en-US" b="1" dirty="0" smtClean="0">
                <a:solidFill>
                  <a:srgbClr val="C6062F"/>
                </a:solidFill>
              </a:rPr>
              <a:t>不可预测性好</a:t>
            </a:r>
            <a:r>
              <a:rPr lang="zh-CN" altLang="en-US" dirty="0" smtClean="0"/>
              <a:t>的密钥序列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C6062F"/>
                </a:solidFill>
              </a:rPr>
              <a:t>保持同步</a:t>
            </a:r>
            <a:r>
              <a:rPr lang="zh-CN" altLang="en-US" dirty="0" smtClean="0"/>
              <a:t>是序列密码在实际应用中的关键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06" y="1371600"/>
            <a:ext cx="5866081" cy="426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3552560" y="4800600"/>
            <a:ext cx="5268771" cy="15190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现实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密钥流</a:t>
            </a:r>
            <a:r>
              <a:rPr lang="zh-CN" altLang="en-US" sz="2400" dirty="0"/>
              <a:t>都是按密钥生成算法</a:t>
            </a:r>
            <a:r>
              <a:rPr lang="zh-CN" altLang="en-US" sz="2400" dirty="0" smtClean="0"/>
              <a:t>生成，</a:t>
            </a:r>
            <a:r>
              <a:rPr lang="zh-CN" altLang="en-US" sz="2400" dirty="0"/>
              <a:t>且要求通信双方能产生相同的密钥序列，所以不可能是真</a:t>
            </a:r>
            <a:r>
              <a:rPr lang="zh-CN" altLang="en-US" sz="2400" dirty="0" smtClean="0"/>
              <a:t>随机的</a:t>
            </a:r>
            <a:r>
              <a:rPr lang="en-US" altLang="zh-CN" sz="2400" dirty="0" smtClean="0"/>
              <a:t>——</a:t>
            </a:r>
            <a:r>
              <a:rPr lang="zh-CN" altLang="en-US" sz="2400" b="1" dirty="0" smtClean="0">
                <a:solidFill>
                  <a:srgbClr val="C6062F"/>
                </a:solidFill>
              </a:rPr>
              <a:t>伪随机序列</a:t>
            </a:r>
            <a:endParaRPr lang="zh-CN" altLang="en-US" sz="2400" b="1" dirty="0">
              <a:solidFill>
                <a:srgbClr val="C6062F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为尽可能的提高安全性，对密钥流的基本要求： </a:t>
            </a:r>
          </a:p>
          <a:p>
            <a:pPr marL="914400" lvl="1" indent="-457200">
              <a:spcBef>
                <a:spcPct val="50000"/>
              </a:spcBef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3300"/>
                </a:solidFill>
              </a:rPr>
              <a:t>极大的周期：</a:t>
            </a:r>
            <a:r>
              <a:rPr lang="zh-CN" altLang="en-US" dirty="0" smtClean="0">
                <a:solidFill>
                  <a:srgbClr val="FF3300"/>
                </a:solidFill>
              </a:rPr>
              <a:t>随机序列</a:t>
            </a:r>
            <a:r>
              <a:rPr lang="zh-CN" altLang="en-US" dirty="0" smtClean="0"/>
              <a:t>是非周期的，而按</a:t>
            </a:r>
            <a:r>
              <a:rPr lang="zh-CN" altLang="en-US" dirty="0" smtClean="0">
                <a:solidFill>
                  <a:srgbClr val="FF3300"/>
                </a:solidFill>
              </a:rPr>
              <a:t>任何算法</a:t>
            </a:r>
            <a:r>
              <a:rPr lang="zh-CN" altLang="en-US" dirty="0" smtClean="0"/>
              <a:t>产生的序列都是</a:t>
            </a:r>
            <a:r>
              <a:rPr lang="zh-CN" altLang="en-US" dirty="0" smtClean="0">
                <a:solidFill>
                  <a:srgbClr val="FF3300"/>
                </a:solidFill>
              </a:rPr>
              <a:t>周期</a:t>
            </a:r>
            <a:r>
              <a:rPr lang="zh-CN" altLang="en-US" dirty="0" smtClean="0"/>
              <a:t>的，因此应要求密钥流具有尽可能大的周期</a:t>
            </a:r>
            <a:endParaRPr lang="en-US" altLang="zh-CN" dirty="0" smtClean="0"/>
          </a:p>
          <a:p>
            <a:pPr marL="914400" lvl="1" indent="-457200">
              <a:spcBef>
                <a:spcPct val="50000"/>
              </a:spcBef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3300"/>
                </a:solidFill>
              </a:rPr>
              <a:t>良好的统计特性：</a:t>
            </a:r>
            <a:r>
              <a:rPr lang="zh-CN" altLang="en-US" dirty="0" smtClean="0"/>
              <a:t>随机序列有</a:t>
            </a:r>
            <a:r>
              <a:rPr lang="zh-CN" altLang="en-US" dirty="0" smtClean="0">
                <a:solidFill>
                  <a:srgbClr val="FF3300"/>
                </a:solidFill>
              </a:rPr>
              <a:t>均匀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3300"/>
                </a:solidFill>
              </a:rPr>
              <a:t>游程分布</a:t>
            </a:r>
            <a:endParaRPr lang="en-US" altLang="zh-CN" dirty="0" smtClean="0"/>
          </a:p>
          <a:p>
            <a:pPr marL="1314450" lvl="2" indent="-457200">
              <a:spcBef>
                <a:spcPct val="50000"/>
              </a:spcBef>
            </a:pPr>
            <a:r>
              <a:rPr lang="zh-CN" altLang="en-US" b="1" dirty="0" smtClean="0">
                <a:solidFill>
                  <a:srgbClr val="C6062F"/>
                </a:solidFill>
              </a:rPr>
              <a:t>游程</a:t>
            </a:r>
            <a:r>
              <a:rPr lang="zh-CN" altLang="en-US" dirty="0" smtClean="0"/>
              <a:t>指序列中相同</a:t>
            </a:r>
            <a:r>
              <a:rPr lang="zh-CN" altLang="en-US" dirty="0"/>
              <a:t>符号</a:t>
            </a:r>
            <a:r>
              <a:rPr lang="zh-CN" altLang="en-US" dirty="0" smtClean="0"/>
              <a:t>的连续段，其前后均为异种符号</a:t>
            </a:r>
            <a:endParaRPr lang="en-US" altLang="zh-CN" dirty="0" smtClean="0"/>
          </a:p>
          <a:p>
            <a:pPr marL="1257300" lvl="2" indent="-342900"/>
            <a:r>
              <a:rPr lang="zh-CN" altLang="en-US" b="1" dirty="0" smtClean="0"/>
              <a:t>                   </a:t>
            </a:r>
            <a:r>
              <a:rPr lang="en-US" altLang="zh-CN" b="1" dirty="0" smtClean="0"/>
              <a:t>……0 111 0000 10…… </a:t>
            </a:r>
          </a:p>
          <a:p>
            <a:pPr marL="1257300" lvl="2" indent="-342900">
              <a:buNone/>
            </a:pPr>
            <a:r>
              <a:rPr lang="zh-CN" altLang="en-US" dirty="0" smtClean="0"/>
              <a:t>     有</a:t>
            </a:r>
            <a:r>
              <a:rPr lang="zh-CN" altLang="en-US" dirty="0" smtClean="0">
                <a:solidFill>
                  <a:srgbClr val="FF3300"/>
                </a:solidFill>
              </a:rPr>
              <a:t>长为</a:t>
            </a:r>
            <a:r>
              <a:rPr lang="en-US" altLang="zh-CN" dirty="0" smtClean="0">
                <a:solidFill>
                  <a:srgbClr val="FF3300"/>
                </a:solidFill>
              </a:rPr>
              <a:t>3</a:t>
            </a:r>
            <a:r>
              <a:rPr lang="zh-CN" altLang="en-US" dirty="0" smtClean="0">
                <a:solidFill>
                  <a:srgbClr val="FF3300"/>
                </a:solidFill>
              </a:rPr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3300"/>
                </a:solidFill>
              </a:rPr>
              <a:t>长为</a:t>
            </a:r>
            <a:r>
              <a:rPr lang="en-US" altLang="zh-CN" dirty="0" smtClean="0">
                <a:solidFill>
                  <a:srgbClr val="FF3300"/>
                </a:solidFill>
              </a:rPr>
              <a:t>4</a:t>
            </a:r>
            <a:r>
              <a:rPr lang="zh-CN" altLang="en-US" dirty="0" smtClean="0">
                <a:solidFill>
                  <a:srgbClr val="FF3300"/>
                </a:solidFill>
              </a:rPr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rgbClr val="FF3300"/>
                </a:solidFill>
              </a:rPr>
              <a:t>长为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的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。一般要求其在周期内满足：</a:t>
            </a:r>
            <a:r>
              <a:rPr lang="zh-CN" altLang="en-US" dirty="0" smtClean="0">
                <a:solidFill>
                  <a:srgbClr val="FF3300"/>
                </a:solidFill>
              </a:rPr>
              <a:t>同样长度</a:t>
            </a:r>
            <a:r>
              <a:rPr lang="zh-CN" altLang="en-US" dirty="0" smtClean="0"/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的个数相等，或近似相等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endParaRPr lang="en-US" altLang="zh-CN" b="1" dirty="0" smtClean="0">
              <a:solidFill>
                <a:srgbClr val="FF33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zh-CN" altLang="en-US" b="1" dirty="0" smtClean="0">
                <a:solidFill>
                  <a:srgbClr val="FF3300"/>
                </a:solidFill>
              </a:rPr>
              <a:t>很</a:t>
            </a:r>
            <a:r>
              <a:rPr lang="zh-CN" altLang="en-US" b="1" dirty="0">
                <a:solidFill>
                  <a:srgbClr val="FF3300"/>
                </a:solidFill>
              </a:rPr>
              <a:t>高的</a:t>
            </a:r>
            <a:r>
              <a:rPr lang="zh-CN" altLang="en-US" b="1" dirty="0" smtClean="0">
                <a:solidFill>
                  <a:srgbClr val="FF3300"/>
                </a:solidFill>
              </a:rPr>
              <a:t>线性复杂度：</a:t>
            </a:r>
            <a:r>
              <a:rPr lang="zh-CN" altLang="en-US" dirty="0" smtClean="0"/>
              <a:t>不能用级数较小的线性移位寄存器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近似代替</a:t>
            </a:r>
            <a:endParaRPr lang="en-US" altLang="zh-CN" sz="2400" b="1" dirty="0" smtClean="0">
              <a:solidFill>
                <a:srgbClr val="FF33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endParaRPr lang="en-US" altLang="zh-CN" sz="2400" b="1" dirty="0" smtClean="0">
              <a:solidFill>
                <a:srgbClr val="FF33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zh-CN" altLang="en-US" dirty="0" smtClean="0"/>
              <a:t>用统计方法由密钥序列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…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…</a:t>
            </a:r>
            <a:r>
              <a:rPr lang="zh-CN" altLang="en-US" dirty="0" smtClean="0"/>
              <a:t>提取</a:t>
            </a:r>
            <a:r>
              <a:rPr lang="zh-CN" altLang="en-US" dirty="0" smtClean="0">
                <a:solidFill>
                  <a:srgbClr val="FF3300"/>
                </a:solidFill>
              </a:rPr>
              <a:t>密钥生成器结构</a:t>
            </a:r>
            <a:r>
              <a:rPr lang="zh-CN" altLang="en-US" dirty="0" smtClean="0"/>
              <a:t>或</a:t>
            </a:r>
            <a:r>
              <a:rPr lang="zh-CN" altLang="en-US" dirty="0" smtClean="0">
                <a:solidFill>
                  <a:srgbClr val="FF3300"/>
                </a:solidFill>
              </a:rPr>
              <a:t>种子密钥</a:t>
            </a:r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FF3300"/>
                </a:solidFill>
              </a:rPr>
              <a:t>计算上不可行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 startAt="3"/>
            </a:pP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密钥生成器.jpg"/>
          <p:cNvPicPr>
            <a:picLocks noChangeAspect="1"/>
          </p:cNvPicPr>
          <p:nvPr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1027775" y="1600200"/>
            <a:ext cx="7049425" cy="3429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密钥流生成器的组成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按</a:t>
            </a:r>
            <a:r>
              <a:rPr lang="en-US" altLang="zh-CN" dirty="0" smtClean="0"/>
              <a:t>Rainer </a:t>
            </a:r>
            <a:r>
              <a:rPr lang="en-US" altLang="zh-CN" dirty="0" err="1" smtClean="0"/>
              <a:t>Rueppel</a:t>
            </a:r>
            <a:r>
              <a:rPr lang="zh-CN" altLang="en-US" dirty="0" smtClean="0"/>
              <a:t>理论，密钥生成器可分解成：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3300"/>
                </a:solidFill>
              </a:rPr>
              <a:t>驱动部分</a:t>
            </a:r>
            <a:endParaRPr lang="en-US" altLang="zh-CN" b="1" dirty="0" smtClean="0">
              <a:solidFill>
                <a:srgbClr val="FF33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3300"/>
                </a:solidFill>
              </a:rPr>
              <a:t>非线性组合部分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pPr lvl="1"/>
            <a:r>
              <a:rPr lang="zh-CN" altLang="en-US" sz="2500" b="1" dirty="0" smtClean="0">
                <a:solidFill>
                  <a:srgbClr val="C6062F"/>
                </a:solidFill>
              </a:rPr>
              <a:t>驱动部分：</a:t>
            </a:r>
            <a:r>
              <a:rPr lang="zh-CN" altLang="en-US" sz="2500" dirty="0" smtClean="0"/>
              <a:t>控制生成器的</a:t>
            </a:r>
            <a:r>
              <a:rPr lang="zh-CN" altLang="en-US" dirty="0" smtClean="0">
                <a:solidFill>
                  <a:srgbClr val="FF00FF"/>
                </a:solidFill>
              </a:rPr>
              <a:t>状态序列</a:t>
            </a:r>
            <a:r>
              <a:rPr lang="zh-CN" altLang="en-US" sz="2500" dirty="0" smtClean="0"/>
              <a:t>，为非线性组合部分提供统计性能良好的序列</a:t>
            </a:r>
          </a:p>
          <a:p>
            <a:pPr lvl="2"/>
            <a:r>
              <a:rPr lang="zh-CN" altLang="en-US" sz="2600" dirty="0" smtClean="0"/>
              <a:t>周期很大</a:t>
            </a:r>
          </a:p>
          <a:p>
            <a:pPr lvl="2"/>
            <a:r>
              <a:rPr lang="zh-CN" altLang="en-US" sz="2600" dirty="0" smtClean="0"/>
              <a:t>分布较随机</a:t>
            </a:r>
          </a:p>
          <a:p>
            <a:pPr lvl="1"/>
            <a:r>
              <a:rPr lang="zh-CN" altLang="en-US" sz="2500" b="1" dirty="0" smtClean="0">
                <a:solidFill>
                  <a:srgbClr val="C6062F"/>
                </a:solidFill>
              </a:rPr>
              <a:t>非线性部分：</a:t>
            </a:r>
            <a:r>
              <a:rPr lang="zh-CN" altLang="en-US" sz="2500" dirty="0" smtClean="0"/>
              <a:t>将驱动部分提供的序列</a:t>
            </a:r>
            <a:r>
              <a:rPr lang="zh-CN" altLang="en-US" dirty="0" smtClean="0">
                <a:solidFill>
                  <a:srgbClr val="FF00FF"/>
                </a:solidFill>
              </a:rPr>
              <a:t>组合</a:t>
            </a:r>
            <a:r>
              <a:rPr lang="zh-CN" altLang="en-US" sz="2500" dirty="0" smtClean="0"/>
              <a:t>成密码特性好的序列</a:t>
            </a:r>
          </a:p>
          <a:p>
            <a:pPr lvl="2"/>
            <a:r>
              <a:rPr lang="zh-CN" altLang="en-US" sz="2600" dirty="0" smtClean="0"/>
              <a:t>可隐蔽驱动序列与密钥</a:t>
            </a:r>
            <a:r>
              <a:rPr lang="en-US" altLang="zh-CN" sz="2600" dirty="0" smtClean="0"/>
              <a:t>k</a:t>
            </a:r>
            <a:r>
              <a:rPr lang="zh-CN" altLang="en-US" sz="2600" dirty="0" smtClean="0"/>
              <a:t>之间明显的依赖关系</a:t>
            </a:r>
            <a:endParaRPr lang="en-US" altLang="zh-CN" sz="2600" dirty="0" smtClean="0"/>
          </a:p>
          <a:p>
            <a:pPr lvl="2"/>
            <a:endParaRPr lang="zh-CN" altLang="en-US" sz="1200" dirty="0" smtClean="0"/>
          </a:p>
          <a:p>
            <a:r>
              <a:rPr lang="zh-CN" altLang="en-US" dirty="0" smtClean="0"/>
              <a:t>目前密钥流生成器大都基于</a:t>
            </a:r>
            <a:r>
              <a:rPr lang="zh-CN" altLang="en-US" dirty="0" smtClean="0">
                <a:solidFill>
                  <a:srgbClr val="FF3300"/>
                </a:solidFill>
              </a:rPr>
              <a:t>移位寄存器</a:t>
            </a:r>
            <a:r>
              <a:rPr lang="en-US" altLang="zh-CN" dirty="0" smtClean="0">
                <a:solidFill>
                  <a:srgbClr val="FF3300"/>
                </a:solidFill>
              </a:rPr>
              <a:t>FSR</a:t>
            </a:r>
          </a:p>
          <a:p>
            <a:pPr lvl="1"/>
            <a:r>
              <a:rPr lang="zh-CN" altLang="en-US" dirty="0" smtClean="0"/>
              <a:t>基于移位寄存器的密钥流序列称为</a:t>
            </a:r>
            <a:r>
              <a:rPr lang="zh-CN" altLang="en-US" dirty="0" smtClean="0">
                <a:solidFill>
                  <a:srgbClr val="FF3300"/>
                </a:solidFill>
              </a:rPr>
              <a:t>移位寄存器序列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6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581400"/>
            <a:ext cx="6286500" cy="29241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/>
              <a:t>通常由</a:t>
            </a:r>
            <a:r>
              <a:rPr lang="zh-CN" altLang="en-US" dirty="0" smtClean="0">
                <a:solidFill>
                  <a:srgbClr val="FF3300"/>
                </a:solidFill>
              </a:rPr>
              <a:t>线性移位寄存器</a:t>
            </a:r>
            <a:r>
              <a:rPr lang="en-US" altLang="zh-CN" dirty="0" smtClean="0"/>
              <a:t>(LFSR)</a:t>
            </a:r>
            <a:r>
              <a:rPr lang="zh-CN" altLang="en-US" dirty="0" smtClean="0"/>
              <a:t>和一个</a:t>
            </a:r>
            <a:r>
              <a:rPr lang="zh-CN" altLang="en-US" dirty="0" smtClean="0">
                <a:solidFill>
                  <a:srgbClr val="FF3300"/>
                </a:solidFill>
              </a:rPr>
              <a:t>非线性组合函数</a:t>
            </a:r>
            <a:r>
              <a:rPr lang="zh-CN" altLang="en-US" dirty="0" smtClean="0"/>
              <a:t>即</a:t>
            </a:r>
            <a:r>
              <a:rPr lang="zh-CN" altLang="en-US" dirty="0" smtClean="0">
                <a:solidFill>
                  <a:srgbClr val="FF3300"/>
                </a:solidFill>
              </a:rPr>
              <a:t>布尔函数</a:t>
            </a:r>
            <a:r>
              <a:rPr lang="zh-CN" altLang="en-US" dirty="0" smtClean="0"/>
              <a:t>组合，构成一个</a:t>
            </a:r>
            <a:r>
              <a:rPr lang="zh-CN" altLang="en-US" dirty="0" smtClean="0">
                <a:solidFill>
                  <a:srgbClr val="FF3300"/>
                </a:solidFill>
              </a:rPr>
              <a:t>密钥流生成器</a:t>
            </a:r>
            <a:endParaRPr lang="en-US" altLang="zh-CN" dirty="0" smtClean="0"/>
          </a:p>
          <a:p>
            <a:pPr lvl="1"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）由</a:t>
            </a:r>
            <a:r>
              <a:rPr lang="zh-CN" altLang="en-US" dirty="0" smtClean="0">
                <a:solidFill>
                  <a:srgbClr val="FF3300"/>
                </a:solidFill>
              </a:rPr>
              <a:t>一个</a:t>
            </a:r>
            <a:r>
              <a:rPr lang="zh-CN" altLang="en-US" dirty="0" smtClean="0"/>
              <a:t>线性移位寄存器和</a:t>
            </a:r>
            <a:r>
              <a:rPr lang="zh-CN" altLang="en-US" dirty="0" smtClean="0">
                <a:solidFill>
                  <a:srgbClr val="FF3300"/>
                </a:solidFill>
              </a:rPr>
              <a:t>一个滤波器</a:t>
            </a:r>
            <a:r>
              <a:rPr lang="zh-CN" altLang="en-US" dirty="0" smtClean="0"/>
              <a:t>构成</a:t>
            </a:r>
          </a:p>
          <a:p>
            <a:pPr lvl="1"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）由</a:t>
            </a:r>
            <a:r>
              <a:rPr lang="zh-CN" altLang="en-US" dirty="0" smtClean="0">
                <a:solidFill>
                  <a:srgbClr val="FF3300"/>
                </a:solidFill>
              </a:rPr>
              <a:t>多个线性移位寄存器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3300"/>
                </a:solidFill>
              </a:rPr>
              <a:t>一个组合器</a:t>
            </a:r>
            <a:r>
              <a:rPr lang="zh-CN" altLang="en-US" dirty="0" smtClean="0"/>
              <a:t>构成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线性反馈移位寄存器序列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产生密钥流最重要的部件是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线性反馈移位寄存器（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LFSR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Linear Feedback Shift Register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，主要基于以下原因：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非常适合硬件实现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能产生大的周期序列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能产生统计特性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好的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序列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能够应用代数方法进行很好的分析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E83B-E59A-4993-945C-1479E33E9FEC}" type="datetime1">
              <a:rPr lang="zh-CN" altLang="en-US"/>
              <a:pPr/>
              <a:t>2018/11/14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2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1524000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24384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133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16002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序列密码的基本概念</a:t>
            </a:r>
            <a:endParaRPr lang="en-US" altLang="zh-CN" sz="2400" dirty="0"/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1622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048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2667000" y="25146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密钥流与密钥生成器</a:t>
            </a:r>
            <a:endParaRPr lang="en-US" altLang="zh-CN" sz="2400" dirty="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25368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33305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244975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3940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67000" y="3406775"/>
            <a:ext cx="35702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线性反馈移位寄存器序列</a:t>
            </a:r>
            <a:endParaRPr lang="en-US" altLang="zh-CN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3429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48768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3434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828800" y="5105400"/>
            <a:ext cx="762000" cy="665162"/>
            <a:chOff x="3174" y="2656"/>
            <a:chExt cx="1549" cy="1351"/>
          </a:xfrm>
        </p:grpSpPr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2438400" y="5715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2667000" y="4343400"/>
            <a:ext cx="44422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随机性概念与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序列的伪随机性</a:t>
            </a:r>
            <a:endParaRPr lang="en-US" altLang="zh-CN" sz="2400" dirty="0"/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gray">
          <a:xfrm>
            <a:off x="2025650" y="52038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1" name="Text Box 29"/>
          <p:cNvSpPr txBox="1">
            <a:spLocks noChangeArrowheads="1"/>
          </p:cNvSpPr>
          <p:nvPr/>
        </p:nvSpPr>
        <p:spPr bwMode="auto">
          <a:xfrm>
            <a:off x="2743200" y="5181600"/>
            <a:ext cx="264687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非线性组合子系统</a:t>
            </a:r>
            <a:endParaRPr lang="en-US" altLang="zh-CN" sz="2400" dirty="0"/>
          </a:p>
        </p:txBody>
      </p:sp>
      <p:grpSp>
        <p:nvGrpSpPr>
          <p:cNvPr id="42" name="Group 17"/>
          <p:cNvGrpSpPr>
            <a:grpSpLocks/>
          </p:cNvGrpSpPr>
          <p:nvPr/>
        </p:nvGrpSpPr>
        <p:grpSpPr bwMode="auto">
          <a:xfrm>
            <a:off x="1905000" y="5867400"/>
            <a:ext cx="762000" cy="665162"/>
            <a:chOff x="1110" y="2656"/>
            <a:chExt cx="1549" cy="1351"/>
          </a:xfrm>
        </p:grpSpPr>
        <p:sp>
          <p:nvSpPr>
            <p:cNvPr id="43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2514600" y="6477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26"/>
          <p:cNvSpPr txBox="1">
            <a:spLocks noChangeArrowheads="1"/>
          </p:cNvSpPr>
          <p:nvPr/>
        </p:nvSpPr>
        <p:spPr bwMode="auto">
          <a:xfrm>
            <a:off x="2819400" y="5943600"/>
            <a:ext cx="311014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流密码算法</a:t>
            </a:r>
            <a:r>
              <a:rPr lang="en-US" altLang="zh-CN" sz="2400" dirty="0" smtClean="0"/>
              <a:t>—RC4/A5</a:t>
            </a:r>
            <a:endParaRPr lang="en-US" altLang="zh-CN" sz="2400" dirty="0"/>
          </a:p>
        </p:txBody>
      </p:sp>
      <p:sp>
        <p:nvSpPr>
          <p:cNvPr id="48" name="Text Box 27"/>
          <p:cNvSpPr txBox="1">
            <a:spLocks noChangeArrowheads="1"/>
          </p:cNvSpPr>
          <p:nvPr/>
        </p:nvSpPr>
        <p:spPr bwMode="gray">
          <a:xfrm>
            <a:off x="2101850" y="59658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6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反馈移位寄存器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771900"/>
            <a:ext cx="8229600" cy="2324100"/>
          </a:xfrm>
        </p:spPr>
        <p:txBody>
          <a:bodyPr/>
          <a:lstStyle/>
          <a:p>
            <a:r>
              <a:rPr lang="en-US" altLang="zh-CN" dirty="0" smtClean="0"/>
              <a:t>GF(2)</a:t>
            </a:r>
            <a:r>
              <a:rPr lang="zh-CN" altLang="en-US" dirty="0" smtClean="0"/>
              <a:t>上一个</a:t>
            </a:r>
            <a:r>
              <a:rPr lang="en-US" altLang="zh-CN" dirty="0" smtClean="0"/>
              <a:t>n</a:t>
            </a:r>
            <a:r>
              <a:rPr lang="zh-CN" altLang="en-US" dirty="0" smtClean="0"/>
              <a:t>级反馈移位寄存器由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个二元存储器与一个反馈函数</a:t>
            </a:r>
            <a:r>
              <a:rPr lang="en-US" altLang="zh-CN" dirty="0" smtClean="0"/>
              <a:t>f(a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... a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组成</a:t>
            </a:r>
            <a:endParaRPr lang="en-US" altLang="zh-CN" dirty="0" smtClean="0"/>
          </a:p>
          <a:p>
            <a:pPr lvl="1">
              <a:buFontTx/>
              <a:buChar char="•"/>
            </a:pPr>
            <a:r>
              <a:rPr lang="zh-CN" altLang="en-US" dirty="0" smtClean="0"/>
              <a:t>每个存储器称为移位寄存器的</a:t>
            </a:r>
            <a:r>
              <a:rPr lang="zh-CN" altLang="en-US" dirty="0" smtClean="0">
                <a:solidFill>
                  <a:srgbClr val="FF0000"/>
                </a:solidFill>
              </a:rPr>
              <a:t>一级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buFontTx/>
              <a:buChar char="•"/>
            </a:pPr>
            <a:r>
              <a:rPr lang="zh-CN" altLang="en-US" dirty="0" smtClean="0"/>
              <a:t>在任一时刻，这些级的内容构成该</a:t>
            </a:r>
            <a:r>
              <a:rPr lang="en-US" altLang="zh-CN" dirty="0" smtClean="0"/>
              <a:t>FSR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状态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  <a:r>
              <a:rPr lang="zh-CN" altLang="en-US" dirty="0"/>
              <a:t>对应于一个</a:t>
            </a:r>
            <a:r>
              <a:rPr lang="en-US" altLang="zh-CN" dirty="0"/>
              <a:t>GF(2)</a:t>
            </a:r>
            <a:r>
              <a:rPr lang="zh-CN" altLang="en-US" dirty="0"/>
              <a:t>上的</a:t>
            </a:r>
            <a:r>
              <a:rPr lang="en-US" altLang="zh-CN" dirty="0"/>
              <a:t>n</a:t>
            </a:r>
            <a:r>
              <a:rPr lang="zh-CN" altLang="en-US" dirty="0"/>
              <a:t>维向量，共有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种可能的状态</a:t>
            </a:r>
          </a:p>
          <a:p>
            <a:pPr lvl="1">
              <a:buFontTx/>
              <a:buChar char="•"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4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418388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400" dirty="0" smtClean="0"/>
              <a:t>状态可用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长序列</a:t>
            </a:r>
            <a:r>
              <a:rPr lang="en-US" altLang="zh-CN" sz="2400" dirty="0" smtClean="0"/>
              <a:t>a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, …, a</a:t>
            </a:r>
            <a:r>
              <a:rPr lang="en-US" altLang="zh-CN" sz="2400" baseline="-25000" dirty="0" smtClean="0"/>
              <a:t>n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维行向量</a:t>
            </a:r>
            <a:r>
              <a:rPr lang="en-US" altLang="zh-CN" sz="2400" dirty="0" smtClean="0"/>
              <a:t>(a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, …, a</a:t>
            </a:r>
            <a:r>
              <a:rPr lang="en-US" altLang="zh-CN" sz="2400" baseline="-25000" dirty="0" smtClean="0"/>
              <a:t>n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表示</a:t>
            </a: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400" dirty="0" smtClean="0"/>
              <a:t>每</a:t>
            </a:r>
            <a:r>
              <a:rPr lang="zh-CN" altLang="en-US" sz="2400" dirty="0"/>
              <a:t>一级存储器</a:t>
            </a:r>
            <a:r>
              <a:rPr lang="en-US" altLang="zh-CN" sz="2400" dirty="0" err="1" smtClean="0"/>
              <a:t>a</a:t>
            </a:r>
            <a:r>
              <a:rPr lang="en-US" altLang="zh-CN" sz="2400" baseline="-25000" dirty="0" err="1" smtClean="0"/>
              <a:t>i</a:t>
            </a:r>
            <a:r>
              <a:rPr lang="zh-CN" altLang="en-US" sz="2400" dirty="0" smtClean="0"/>
              <a:t>将</a:t>
            </a:r>
            <a:r>
              <a:rPr lang="zh-CN" altLang="en-US" sz="2400" dirty="0"/>
              <a:t>其内容向下一级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i</a:t>
            </a:r>
            <a:r>
              <a:rPr lang="zh-CN" altLang="en-US" sz="2400" baseline="-25000" dirty="0"/>
              <a:t>－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传递，并根据存储器当前状态计算</a:t>
            </a:r>
            <a:r>
              <a:rPr lang="en-US" altLang="zh-CN" sz="2400" dirty="0"/>
              <a:t>f(a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…, </a:t>
            </a:r>
            <a:r>
              <a:rPr lang="en-US" altLang="zh-CN" sz="2400" dirty="0" smtClean="0"/>
              <a:t>a</a:t>
            </a:r>
            <a:r>
              <a:rPr lang="en-US" altLang="zh-CN" sz="2400" baseline="-25000" dirty="0" smtClean="0"/>
              <a:t>n</a:t>
            </a:r>
            <a:r>
              <a:rPr lang="en-US" altLang="zh-CN" sz="2400" dirty="0" smtClean="0"/>
              <a:t>)</a:t>
            </a:r>
            <a:r>
              <a:rPr lang="zh-CN" altLang="en-US" sz="2400" dirty="0"/>
              <a:t>作为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下一时间的内容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8" name="Picture 6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0"/>
            <a:ext cx="7418388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r>
              <a:rPr lang="en-US" altLang="zh-CN" dirty="0" smtClean="0"/>
              <a:t>f(a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 a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 …, a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元布尔函数，称为</a:t>
            </a:r>
            <a:r>
              <a:rPr lang="zh-CN" altLang="en-US" dirty="0" smtClean="0">
                <a:solidFill>
                  <a:srgbClr val="FF0000"/>
                </a:solidFill>
              </a:rPr>
              <a:t>反馈函数</a:t>
            </a:r>
            <a:r>
              <a:rPr lang="en-US" altLang="zh-CN" dirty="0" smtClean="0">
                <a:solidFill>
                  <a:srgbClr val="FF0000"/>
                </a:solidFill>
              </a:rPr>
              <a:t>; </a:t>
            </a:r>
            <a:r>
              <a:rPr lang="zh-CN" altLang="en-US" dirty="0" smtClean="0"/>
              <a:t>函数值为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352800"/>
            <a:ext cx="7418388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LFSR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4" descr="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981200"/>
            <a:ext cx="4901189" cy="2514600"/>
          </a:xfrm>
          <a:prstGeom prst="rect">
            <a:avLst/>
          </a:prstGeom>
          <a:noFill/>
        </p:spPr>
      </p:pic>
      <p:pic>
        <p:nvPicPr>
          <p:cNvPr id="8" name="Picture 5" descr="表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905000"/>
            <a:ext cx="2552700" cy="3390900"/>
          </a:xfrm>
          <a:prstGeom prst="rect">
            <a:avLst/>
          </a:prstGeom>
          <a:noFill/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85800" y="4495800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/>
              <a:t>一</a:t>
            </a:r>
            <a:r>
              <a:rPr lang="zh-CN" altLang="en-US" sz="2400" dirty="0"/>
              <a:t>个</a:t>
            </a:r>
            <a:r>
              <a:rPr lang="en-US" altLang="zh-CN" sz="2400" dirty="0"/>
              <a:t>3</a:t>
            </a:r>
            <a:r>
              <a:rPr lang="zh-CN" altLang="en-US" sz="2400" dirty="0"/>
              <a:t>级反馈移位寄存器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初始状态为</a:t>
            </a:r>
            <a:r>
              <a:rPr lang="en-US" altLang="zh-CN" sz="2400" dirty="0" smtClean="0"/>
              <a:t>(a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,a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,a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(1,0,1)</a:t>
            </a:r>
            <a:r>
              <a:rPr lang="zh-CN" altLang="en-US" sz="2400" dirty="0" smtClean="0"/>
              <a:t>，输出可由</a:t>
            </a:r>
            <a:r>
              <a:rPr lang="zh-CN" altLang="en-US" sz="2400" dirty="0"/>
              <a:t>上表</a:t>
            </a:r>
            <a:r>
              <a:rPr lang="zh-CN" altLang="en-US" sz="2400" dirty="0" smtClean="0"/>
              <a:t>求出，其输出序列为</a:t>
            </a:r>
            <a:r>
              <a:rPr lang="en-US" altLang="zh-CN" sz="2400" dirty="0" smtClean="0"/>
              <a:t>10111011101…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周期为</a:t>
            </a:r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设一个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GF(2)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上的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级反馈移位寄存器：</a:t>
            </a:r>
          </a:p>
          <a:p>
            <a:pPr>
              <a:spcBef>
                <a:spcPts val="0"/>
              </a:spcBef>
              <a:buNone/>
            </a:pP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kumimoji="1" lang="zh-CN" altLang="en-US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初始状态：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kumimoji="1" lang="en-US" altLang="zh-CN" i="1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kumimoji="1" lang="en-US" altLang="zh-CN" i="1" baseline="-25000" dirty="0" smtClean="0">
                <a:latin typeface="宋体" pitchFamily="2" charset="-122"/>
                <a:ea typeface="宋体" pitchFamily="2" charset="-122"/>
              </a:rPr>
              <a:t>0 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=(1,0,0,1,1).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kumimoji="1" lang="zh-CN" altLang="en-US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反馈函数：</a:t>
            </a:r>
            <a:endParaRPr kumimoji="1" lang="en-US" altLang="zh-CN" b="1" dirty="0">
              <a:solidFill>
                <a:srgbClr val="FF00FF"/>
              </a:solidFill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endParaRPr kumimoji="1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endParaRPr kumimoji="1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200" dirty="0" smtClean="0">
              <a:latin typeface="宋体" pitchFamily="2" charset="-122"/>
              <a:ea typeface="宋体" pitchFamily="2" charset="-122"/>
            </a:endParaRPr>
          </a:p>
          <a:p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反馈移位寄存器输出序列：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10011</a:t>
            </a:r>
            <a:r>
              <a:rPr kumimoji="1" lang="en-US" altLang="zh-CN" dirty="0" smtClean="0">
                <a:solidFill>
                  <a:srgbClr val="3333FF"/>
                </a:solidFill>
                <a:latin typeface="宋体" pitchFamily="2" charset="-122"/>
                <a:ea typeface="宋体" pitchFamily="2" charset="-122"/>
              </a:rPr>
              <a:t>01001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000010101110110001111</a:t>
            </a:r>
            <a:r>
              <a:rPr kumimoji="1"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10011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0…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                                    </a:t>
            </a:r>
            <a:r>
              <a:rPr kumimoji="1" lang="en-US" altLang="zh-CN" i="1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kumimoji="1" lang="en-US" altLang="zh-CN" i="1" baseline="-25000" dirty="0" smtClean="0">
                <a:latin typeface="宋体" pitchFamily="2" charset="-122"/>
                <a:ea typeface="宋体" pitchFamily="2" charset="-122"/>
              </a:rPr>
              <a:t>31</a:t>
            </a:r>
          </a:p>
          <a:p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输出一个周期序列：</a:t>
            </a:r>
            <a:r>
              <a:rPr kumimoji="1"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周期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31=2</a:t>
            </a:r>
            <a:r>
              <a:rPr kumimoji="1" lang="en-US" altLang="zh-CN" baseline="30000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-1</a:t>
            </a:r>
          </a:p>
          <a:p>
            <a:pPr>
              <a:buNone/>
            </a:pPr>
            <a:endParaRPr kumimoji="1" lang="zh-CN" altLang="en-US" dirty="0" smtClean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3124200" y="2743200"/>
          <a:ext cx="49101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name="Equation" r:id="rId3" imgW="1701720" imgH="228600" progId="Equation.3">
                  <p:embed/>
                </p:oleObj>
              </mc:Choice>
              <mc:Fallback>
                <p:oleObj name="Equation" r:id="rId3" imgW="17017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743200"/>
                        <a:ext cx="4910138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0" y="3276600"/>
          <a:ext cx="9144000" cy="118872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时刻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状态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,0,0,1,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,0,1,1,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,1,1,0,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,1,0,1,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,0,1,0,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,1,0,0,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输出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6" descr="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28600"/>
            <a:ext cx="7304868" cy="16002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 bwMode="auto">
          <a:xfrm rot="10800000">
            <a:off x="838200" y="4038600"/>
            <a:ext cx="129540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267200"/>
            <a:ext cx="7848600" cy="191611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线性反馈移位寄存器（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如果反馈函数</a:t>
            </a:r>
            <a:r>
              <a:rPr lang="en-US" altLang="zh-CN" sz="2400" dirty="0" smtClean="0"/>
              <a:t>f(a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 …, a</a:t>
            </a:r>
            <a:r>
              <a:rPr lang="en-US" altLang="zh-CN" sz="2400" baseline="-25000" dirty="0" smtClean="0"/>
              <a:t>n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a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 a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 …, a</a:t>
            </a:r>
            <a:r>
              <a:rPr lang="en-US" altLang="zh-CN" sz="2400" baseline="-25000" dirty="0" smtClean="0"/>
              <a:t>n</a:t>
            </a:r>
            <a:r>
              <a:rPr lang="zh-CN" altLang="en-US" sz="2400" dirty="0" smtClean="0"/>
              <a:t>的线性函数，则称为</a:t>
            </a:r>
            <a:r>
              <a:rPr lang="zh-CN" altLang="en-US" sz="2400" dirty="0" smtClean="0">
                <a:solidFill>
                  <a:srgbClr val="FF0000"/>
                </a:solidFill>
              </a:rPr>
              <a:t>线性反</a:t>
            </a:r>
            <a:r>
              <a:rPr lang="zh-CN" altLang="en-US" sz="2400" dirty="0" smtClean="0">
                <a:solidFill>
                  <a:srgbClr val="FF3300"/>
                </a:solidFill>
              </a:rPr>
              <a:t>馈移位寄存器（</a:t>
            </a:r>
            <a:r>
              <a:rPr lang="en-US" altLang="zh-CN" sz="2400" dirty="0" smtClean="0">
                <a:solidFill>
                  <a:srgbClr val="FF3300"/>
                </a:solidFill>
              </a:rPr>
              <a:t>LFSR</a:t>
            </a:r>
            <a:r>
              <a:rPr lang="zh-CN" altLang="en-US" sz="2400" dirty="0" smtClean="0">
                <a:solidFill>
                  <a:srgbClr val="FF3300"/>
                </a:solidFill>
              </a:rPr>
              <a:t>）</a:t>
            </a:r>
            <a:endParaRPr lang="en-US" altLang="zh-CN" sz="2400" dirty="0" smtClean="0">
              <a:solidFill>
                <a:srgbClr val="FF3300"/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 smtClean="0"/>
              <a:t>LFSR</a:t>
            </a:r>
            <a:r>
              <a:rPr lang="zh-CN" altLang="en-US" sz="2400" dirty="0" smtClean="0"/>
              <a:t>的反馈函数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可写为</a:t>
            </a:r>
            <a:endParaRPr lang="zh-CN" altLang="pt-BR" sz="2400" dirty="0" smtClean="0"/>
          </a:p>
          <a:p>
            <a:pPr algn="ctr">
              <a:lnSpc>
                <a:spcPct val="120000"/>
              </a:lnSpc>
              <a:buNone/>
            </a:pPr>
            <a:r>
              <a:rPr lang="pt-BR" altLang="zh-CN" sz="2400" dirty="0" smtClean="0"/>
              <a:t> </a:t>
            </a:r>
            <a:endParaRPr lang="zh-CN" altLang="en-US" sz="2400" dirty="0" smtClean="0"/>
          </a:p>
          <a:p>
            <a:pPr>
              <a:lnSpc>
                <a:spcPct val="120000"/>
              </a:lnSpc>
              <a:buNone/>
            </a:pPr>
            <a:r>
              <a:rPr lang="zh-CN" altLang="en-US" sz="2400" dirty="0" smtClean="0"/>
              <a:t>    其中</a:t>
            </a:r>
            <a:r>
              <a:rPr lang="en-US" altLang="zh-CN" sz="2400" dirty="0" smtClean="0"/>
              <a:t>c</a:t>
            </a:r>
            <a:r>
              <a:rPr lang="en-US" altLang="zh-CN" sz="2400" baseline="-25000" dirty="0" smtClean="0"/>
              <a:t>i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1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70078"/>
              </p:ext>
            </p:extLst>
          </p:nvPr>
        </p:nvGraphicFramePr>
        <p:xfrm>
          <a:off x="1600200" y="3335337"/>
          <a:ext cx="59753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Equation" r:id="rId4" imgW="2870200" imgH="190500" progId="Equation.DSMT4">
                  <p:embed/>
                </p:oleObj>
              </mc:Choice>
              <mc:Fallback>
                <p:oleObj name="Equation" r:id="rId4" imgW="2870200" imgH="1905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35337"/>
                        <a:ext cx="5975350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5200" y="60198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宋体" charset="-122"/>
              </a:rPr>
              <a:t>结构图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en-US" altLang="zh-CN" dirty="0" smtClean="0"/>
              <a:t>n</a:t>
            </a:r>
            <a:r>
              <a:rPr lang="zh-CN" altLang="en-US" dirty="0" smtClean="0"/>
              <a:t>级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最多有</a:t>
            </a:r>
            <a:r>
              <a:rPr lang="en-US" altLang="zh-CN" dirty="0" smtClean="0">
                <a:solidFill>
                  <a:srgbClr val="FF3300"/>
                </a:solidFill>
              </a:rPr>
              <a:t>2</a:t>
            </a:r>
            <a:r>
              <a:rPr lang="en-US" altLang="zh-CN" baseline="30000" dirty="0" smtClean="0">
                <a:solidFill>
                  <a:srgbClr val="FF3300"/>
                </a:solidFill>
              </a:rPr>
              <a:t>n</a:t>
            </a:r>
            <a:r>
              <a:rPr lang="zh-CN" altLang="en-US" dirty="0" smtClean="0">
                <a:solidFill>
                  <a:srgbClr val="FF3300"/>
                </a:solidFill>
              </a:rPr>
              <a:t>个</a:t>
            </a:r>
            <a:r>
              <a:rPr lang="zh-CN" altLang="en-US" dirty="0" smtClean="0"/>
              <a:t>不同的状态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Char char="•"/>
            </a:pPr>
            <a:r>
              <a:rPr lang="zh-CN" altLang="en-US" dirty="0" smtClean="0"/>
              <a:t>初始状态为零，则其状态恒为零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Char char="•"/>
            </a:pPr>
            <a:r>
              <a:rPr lang="zh-CN" altLang="en-US" dirty="0" smtClean="0"/>
              <a:t>若其初始状态非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，则其后继状态不会为</a:t>
            </a:r>
            <a:r>
              <a:rPr lang="en-US" altLang="zh-CN" dirty="0" smtClean="0"/>
              <a:t>0</a:t>
            </a:r>
            <a:endParaRPr lang="zh-CN" alt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•"/>
            </a:pPr>
            <a:r>
              <a:rPr lang="zh-CN" altLang="en-US" dirty="0" smtClean="0"/>
              <a:t>因此</a:t>
            </a:r>
            <a:r>
              <a:rPr lang="en-US" altLang="zh-CN" dirty="0" smtClean="0"/>
              <a:t>n</a:t>
            </a:r>
            <a:r>
              <a:rPr lang="zh-CN" altLang="en-US" dirty="0" smtClean="0"/>
              <a:t>级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的状态周期≤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en-US" altLang="zh-CN" dirty="0"/>
              <a:t>-</a:t>
            </a:r>
            <a:r>
              <a:rPr lang="en-US" altLang="zh-CN" dirty="0" smtClean="0"/>
              <a:t>1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•"/>
            </a:pPr>
            <a:r>
              <a:rPr lang="zh-CN" altLang="en-US" dirty="0" smtClean="0">
                <a:solidFill>
                  <a:srgbClr val="FF3300"/>
                </a:solidFill>
              </a:rPr>
              <a:t>输出序列的周期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3300"/>
                </a:solidFill>
              </a:rPr>
              <a:t>状态周期</a:t>
            </a:r>
            <a:r>
              <a:rPr lang="zh-CN" altLang="en-US" dirty="0" smtClean="0"/>
              <a:t>相等，所以</a:t>
            </a:r>
            <a:r>
              <a:rPr lang="zh-CN" altLang="en-US" b="1" dirty="0" smtClean="0">
                <a:solidFill>
                  <a:srgbClr val="FF0000"/>
                </a:solidFill>
              </a:rPr>
              <a:t>≤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 smtClean="0">
                <a:solidFill>
                  <a:srgbClr val="FF0000"/>
                </a:solidFill>
              </a:rPr>
              <a:t>n</a:t>
            </a:r>
            <a:r>
              <a:rPr lang="en-US" altLang="zh-CN" b="1" dirty="0" smtClean="0">
                <a:solidFill>
                  <a:srgbClr val="FF0000"/>
                </a:solidFill>
              </a:rPr>
              <a:t>-1 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•"/>
            </a:pPr>
            <a:r>
              <a:rPr lang="zh-CN" altLang="en-US" dirty="0" smtClean="0"/>
              <a:t>选择合适</a:t>
            </a:r>
            <a:r>
              <a:rPr lang="zh-CN" altLang="en-US" dirty="0" smtClean="0">
                <a:solidFill>
                  <a:srgbClr val="FF3300"/>
                </a:solidFill>
              </a:rPr>
              <a:t>反馈函数</a:t>
            </a:r>
            <a:r>
              <a:rPr lang="zh-CN" altLang="en-US" dirty="0" smtClean="0"/>
              <a:t>可使序列周期达到最大值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 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，周期达到最大值的序列称为</a:t>
            </a:r>
            <a:r>
              <a:rPr lang="en-US" altLang="zh-CN" dirty="0" smtClean="0">
                <a:solidFill>
                  <a:srgbClr val="FF3300"/>
                </a:solidFill>
              </a:rPr>
              <a:t>m</a:t>
            </a:r>
            <a:r>
              <a:rPr lang="zh-CN" altLang="en-US" dirty="0" smtClean="0">
                <a:solidFill>
                  <a:srgbClr val="FF3300"/>
                </a:solidFill>
              </a:rPr>
              <a:t>序列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线性移位寄存器的一元多项式表示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en-US" altLang="zh-CN" dirty="0" smtClean="0"/>
              <a:t>n</a:t>
            </a:r>
            <a:r>
              <a:rPr lang="zh-CN" altLang="en-US" dirty="0" smtClean="0"/>
              <a:t>级线性移位寄存器的输出序列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}</a:t>
            </a:r>
            <a:r>
              <a:rPr lang="zh-CN" altLang="en-US" dirty="0" smtClean="0"/>
              <a:t>满足递推关系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k+n</a:t>
            </a:r>
            <a:r>
              <a:rPr lang="zh-CN" altLang="en-US" dirty="0" smtClean="0"/>
              <a:t>＝</a:t>
            </a:r>
            <a:r>
              <a:rPr lang="en-US" altLang="zh-CN" b="1" dirty="0" smtClean="0">
                <a:solidFill>
                  <a:srgbClr val="FF00FF"/>
                </a:solidFill>
              </a:rPr>
              <a:t>c</a:t>
            </a:r>
            <a:r>
              <a:rPr lang="en-US" altLang="zh-CN" b="1" baseline="-25000" dirty="0" smtClean="0">
                <a:solidFill>
                  <a:srgbClr val="FF00FF"/>
                </a:solidFill>
              </a:rPr>
              <a:t>1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k</a:t>
            </a:r>
            <a:r>
              <a:rPr lang="zh-CN" altLang="en-US" baseline="-25000" dirty="0" smtClean="0"/>
              <a:t>＋</a:t>
            </a:r>
            <a:r>
              <a:rPr lang="en-US" altLang="zh-CN" baseline="-25000" dirty="0" smtClean="0"/>
              <a:t>n</a:t>
            </a:r>
            <a:r>
              <a:rPr lang="zh-CN" altLang="en-US" baseline="-25000" dirty="0" smtClean="0"/>
              <a:t>－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Symbol" pitchFamily="18" charset="2"/>
              </a:rPr>
              <a:t>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FF"/>
                </a:solidFill>
              </a:rPr>
              <a:t>c</a:t>
            </a:r>
            <a:r>
              <a:rPr lang="en-US" altLang="zh-CN" b="1" baseline="-25000" dirty="0" smtClean="0">
                <a:solidFill>
                  <a:srgbClr val="FF00FF"/>
                </a:solidFill>
              </a:rPr>
              <a:t>2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k</a:t>
            </a:r>
            <a:r>
              <a:rPr lang="zh-CN" altLang="en-US" baseline="-25000" dirty="0" smtClean="0"/>
              <a:t>＋</a:t>
            </a:r>
            <a:r>
              <a:rPr lang="en-US" altLang="zh-CN" baseline="-25000" dirty="0" smtClean="0"/>
              <a:t>n</a:t>
            </a:r>
            <a:r>
              <a:rPr lang="zh-CN" altLang="en-US" baseline="-25000" dirty="0" smtClean="0"/>
              <a:t>－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Symbol" pitchFamily="18" charset="2"/>
              </a:rPr>
              <a:t></a:t>
            </a:r>
            <a:r>
              <a:rPr lang="en-US" altLang="zh-CN" dirty="0" smtClean="0"/>
              <a:t> ... </a:t>
            </a:r>
            <a:r>
              <a:rPr lang="en-US" altLang="zh-CN" dirty="0" smtClean="0">
                <a:sym typeface="Symbol" pitchFamily="18" charset="2"/>
              </a:rPr>
              <a:t>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FF00FF"/>
                </a:solidFill>
              </a:rPr>
              <a:t>c</a:t>
            </a:r>
            <a:r>
              <a:rPr lang="en-US" altLang="zh-CN" b="1" baseline="-25000" dirty="0" err="1" smtClean="0">
                <a:solidFill>
                  <a:srgbClr val="FF00FF"/>
                </a:solidFill>
              </a:rPr>
              <a:t>n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k≥1</a:t>
            </a:r>
            <a:r>
              <a:rPr lang="zh-CN" altLang="en-US" dirty="0" smtClean="0"/>
              <a:t>。将这种递推关系用一元高次多项式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表示，称该多项式为该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3300"/>
                </a:solidFill>
              </a:rPr>
              <a:t>联系多项式</a:t>
            </a:r>
            <a:r>
              <a:rPr lang="zh-CN" altLang="en-US" dirty="0" smtClean="0"/>
              <a:t>或</a:t>
            </a:r>
            <a:r>
              <a:rPr lang="zh-CN" altLang="en-US" b="1" dirty="0" smtClean="0">
                <a:solidFill>
                  <a:srgbClr val="FF3300"/>
                </a:solidFill>
              </a:rPr>
              <a:t>特征多项式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44924"/>
              </p:ext>
            </p:extLst>
          </p:nvPr>
        </p:nvGraphicFramePr>
        <p:xfrm>
          <a:off x="2238375" y="3429000"/>
          <a:ext cx="47418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6" name="Equation" r:id="rId3" imgW="2057400" imgH="241200" progId="Equation.DSMT4">
                  <p:embed/>
                </p:oleObj>
              </mc:Choice>
              <mc:Fallback>
                <p:oleObj name="Equation" r:id="rId3" imgW="205740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3429000"/>
                        <a:ext cx="47418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LFSR</a:t>
            </a:r>
            <a:r>
              <a:rPr lang="zh-CN" altLang="en-US" dirty="0" smtClean="0"/>
              <a:t>周期分析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2800350" cy="1743075"/>
          </a:xfrm>
          <a:prstGeom prst="rect">
            <a:avLst/>
          </a:prstGeom>
          <a:noFill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676400"/>
            <a:ext cx="4419600" cy="4038600"/>
          </a:xfrm>
          <a:prstGeom prst="rect">
            <a:avLst/>
          </a:prstGeom>
          <a:noFill/>
        </p:spPr>
      </p:pic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57200" y="4495800"/>
          <a:ext cx="237066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9" name="Equation" r:id="rId5" imgW="1015920" imgH="228600" progId="Equation.DSMT4">
                  <p:embed/>
                </p:oleObj>
              </mc:Choice>
              <mc:Fallback>
                <p:oleObj name="Equation" r:id="rId5" imgW="101592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95800"/>
                        <a:ext cx="237066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90800"/>
            <a:ext cx="8047038" cy="4124325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924" y="458122"/>
            <a:ext cx="3362325" cy="2162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95400" y="1981200"/>
            <a:ext cx="6911975" cy="4103687"/>
            <a:chOff x="0" y="0"/>
            <a:chExt cx="5434" cy="3201"/>
          </a:xfrm>
        </p:grpSpPr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434" cy="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36" y="2109"/>
              <a:ext cx="3344" cy="10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lgDashDot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553" y="2153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 dirty="0" smtClean="0">
                  <a:latin typeface="Times New Roman" pitchFamily="18" charset="0"/>
                </a:rPr>
                <a:t>K</a:t>
              </a:r>
              <a:endParaRPr lang="en-US" altLang="zh-CN" sz="2000" dirty="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72" y="2164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 dirty="0" smtClean="0">
                  <a:latin typeface="Times New Roman" pitchFamily="18" charset="0"/>
                </a:rPr>
                <a:t>K</a:t>
              </a:r>
              <a:endParaRPr lang="en-US" altLang="zh-CN" sz="2000" baseline="-25000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145" y="2265"/>
              <a:ext cx="836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>
                  <a:latin typeface="Times New Roman" pitchFamily="18" charset="0"/>
                </a:rPr>
                <a:t>安全信道</a:t>
              </a:r>
              <a:endParaRPr lang="zh-CN" altLang="en-US" sz="200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762" y="1329"/>
              <a:ext cx="51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M</a:t>
              </a:r>
              <a:endParaRPr lang="en-US" altLang="zh-CN" sz="200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6" y="1329"/>
              <a:ext cx="249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C</a:t>
              </a:r>
              <a:endParaRPr lang="en-US" altLang="zh-CN" sz="200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870" y="1329"/>
              <a:ext cx="406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C</a:t>
              </a:r>
              <a:endParaRPr lang="en-US" altLang="zh-CN" sz="2000" dirty="0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968" y="1329"/>
              <a:ext cx="418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M</a:t>
              </a:r>
              <a:endParaRPr lang="en-US" altLang="zh-CN" sz="2000" dirty="0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114" y="0"/>
              <a:ext cx="911" cy="31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>
                  <a:latin typeface="Times New Roman" pitchFamily="18" charset="0"/>
                </a:rPr>
                <a:t>攻击者</a:t>
              </a:r>
              <a:endParaRPr lang="zh-CN" altLang="en-US" sz="200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27" y="705"/>
              <a:ext cx="267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463" y="626"/>
              <a:ext cx="290" cy="124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>
                  <a:latin typeface="Times New Roman" pitchFamily="18" charset="0"/>
                </a:rPr>
                <a:t>加密算法</a:t>
              </a:r>
              <a:endParaRPr lang="zh-CN" altLang="en-US" sz="20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98" y="705"/>
              <a:ext cx="342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 smtClean="0">
                  <a:latin typeface="Times New Roman" pitchFamily="18" charset="0"/>
                </a:rPr>
                <a:t>公共信</a:t>
              </a:r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道</a:t>
              </a:r>
              <a:endParaRPr lang="zh-CN" altLang="en-US" sz="2000" dirty="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10" y="549"/>
              <a:ext cx="247" cy="140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解密算法</a:t>
              </a:r>
              <a:endParaRPr lang="zh-CN" altLang="en-US" sz="2000" dirty="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350" y="705"/>
              <a:ext cx="237" cy="109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155" y="2535"/>
              <a:ext cx="859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加密密钥</a:t>
              </a:r>
              <a:endParaRPr lang="zh-CN" altLang="en-US" sz="2000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135" y="2528"/>
              <a:ext cx="836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解密密钥</a:t>
              </a:r>
              <a:endParaRPr lang="zh-CN" altLang="en-US" sz="2000" dirty="0"/>
            </a:p>
          </p:txBody>
        </p:sp>
        <p:cxnSp>
          <p:nvCxnSpPr>
            <p:cNvPr id="25" name="AutoShape 24"/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 flipH="1">
              <a:off x="2569" y="311"/>
              <a:ext cx="1" cy="39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  <p:cxnSp>
          <p:nvCxnSpPr>
            <p:cNvPr id="26" name="AutoShape 25"/>
            <p:cNvCxnSpPr>
              <a:cxnSpLocks noChangeShapeType="1"/>
              <a:stCxn id="18" idx="3"/>
              <a:endCxn id="19" idx="1"/>
            </p:cNvCxnSpPr>
            <p:nvPr/>
          </p:nvCxnSpPr>
          <p:spPr bwMode="auto">
            <a:xfrm flipV="1">
              <a:off x="894" y="1250"/>
              <a:ext cx="56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7" name="AutoShape 26"/>
            <p:cNvCxnSpPr>
              <a:cxnSpLocks noChangeShapeType="1"/>
              <a:stCxn id="19" idx="3"/>
              <a:endCxn id="20" idx="1"/>
            </p:cNvCxnSpPr>
            <p:nvPr/>
          </p:nvCxnSpPr>
          <p:spPr bwMode="auto">
            <a:xfrm>
              <a:off x="1753" y="1250"/>
              <a:ext cx="645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8" name="AutoShape 27"/>
            <p:cNvCxnSpPr>
              <a:cxnSpLocks noChangeShapeType="1"/>
              <a:stCxn id="20" idx="3"/>
              <a:endCxn id="21" idx="1"/>
            </p:cNvCxnSpPr>
            <p:nvPr/>
          </p:nvCxnSpPr>
          <p:spPr bwMode="auto">
            <a:xfrm>
              <a:off x="2740" y="1251"/>
              <a:ext cx="67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9" name="AutoShape 28"/>
            <p:cNvCxnSpPr>
              <a:cxnSpLocks noChangeShapeType="1"/>
              <a:stCxn id="21" idx="3"/>
              <a:endCxn id="22" idx="1"/>
            </p:cNvCxnSpPr>
            <p:nvPr/>
          </p:nvCxnSpPr>
          <p:spPr bwMode="auto">
            <a:xfrm flipV="1">
              <a:off x="3657" y="1250"/>
              <a:ext cx="69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0" name="AutoShape 29"/>
            <p:cNvCxnSpPr>
              <a:cxnSpLocks noChangeShapeType="1"/>
              <a:stCxn id="23" idx="0"/>
              <a:endCxn id="19" idx="2"/>
            </p:cNvCxnSpPr>
            <p:nvPr/>
          </p:nvCxnSpPr>
          <p:spPr bwMode="auto">
            <a:xfrm flipV="1">
              <a:off x="1585" y="1874"/>
              <a:ext cx="23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1" name="AutoShape 30"/>
            <p:cNvCxnSpPr>
              <a:cxnSpLocks noChangeShapeType="1"/>
              <a:stCxn id="24" idx="0"/>
              <a:endCxn id="21" idx="2"/>
            </p:cNvCxnSpPr>
            <p:nvPr/>
          </p:nvCxnSpPr>
          <p:spPr bwMode="auto">
            <a:xfrm flipH="1" flipV="1">
              <a:off x="3534" y="1953"/>
              <a:ext cx="19" cy="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299" y="2733"/>
              <a:ext cx="627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>
                  <a:latin typeface="Times New Roman" pitchFamily="18" charset="0"/>
                </a:rPr>
                <a:t>密钥</a:t>
              </a:r>
              <a:r>
                <a:rPr lang="en-US" altLang="zh-CN" sz="2000" i="1">
                  <a:latin typeface="Times New Roman" pitchFamily="18" charset="0"/>
                </a:rPr>
                <a:t>K</a:t>
              </a:r>
              <a:endParaRPr lang="en-US" altLang="zh-CN" sz="2000"/>
            </a:p>
          </p:txBody>
        </p:sp>
        <p:cxnSp>
          <p:nvCxnSpPr>
            <p:cNvPr id="33" name="AutoShape 32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 flipV="1">
              <a:off x="2014" y="2684"/>
              <a:ext cx="1121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942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38600"/>
          </a:xfrm>
        </p:spPr>
        <p:txBody>
          <a:bodyPr/>
          <a:lstStyle/>
          <a:p>
            <a:pPr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定理：</a:t>
            </a:r>
            <a:r>
              <a:rPr lang="en-US" altLang="zh-CN" dirty="0" smtClean="0"/>
              <a:t>n</a:t>
            </a:r>
            <a:r>
              <a:rPr lang="zh-CN" altLang="en-US" dirty="0" smtClean="0"/>
              <a:t>级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产生的序列有最大周期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en-US" altLang="zh-CN" dirty="0" smtClean="0"/>
              <a:t>-1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必要条件</a:t>
            </a:r>
            <a:r>
              <a:rPr lang="zh-CN" altLang="en-US" dirty="0" smtClean="0"/>
              <a:t>是其</a:t>
            </a:r>
            <a:r>
              <a:rPr lang="zh-CN" altLang="en-US" dirty="0" smtClean="0">
                <a:solidFill>
                  <a:srgbClr val="FF00FF"/>
                </a:solidFill>
              </a:rPr>
              <a:t>特征多项式为不可约的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FF00FF"/>
              </a:solidFill>
            </a:endParaRPr>
          </a:p>
          <a:p>
            <a:pPr>
              <a:buNone/>
            </a:pPr>
            <a:r>
              <a:rPr lang="zh-CN" altLang="en-US" b="1" dirty="0" smtClean="0">
                <a:solidFill>
                  <a:srgbClr val="FF3300"/>
                </a:solidFill>
              </a:rPr>
              <a:t>定义：</a:t>
            </a:r>
            <a:r>
              <a:rPr lang="zh-CN" altLang="en-US" dirty="0" smtClean="0"/>
              <a:t>若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次不可约多项式</a:t>
            </a:r>
            <a:r>
              <a:rPr lang="en-US" altLang="zh-CN" dirty="0" smtClean="0"/>
              <a:t>p(x)</a:t>
            </a:r>
            <a:r>
              <a:rPr lang="zh-CN" altLang="en-US" dirty="0" smtClean="0"/>
              <a:t>的阶为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，则称</a:t>
            </a:r>
            <a:r>
              <a:rPr lang="en-US" altLang="zh-CN" dirty="0" smtClean="0"/>
              <a:t>p(x)</a:t>
            </a:r>
            <a:r>
              <a:rPr lang="zh-CN" altLang="en-US" dirty="0" smtClean="0"/>
              <a:t>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</a:t>
            </a:r>
            <a:r>
              <a:rPr lang="zh-CN" altLang="en-US" dirty="0" smtClean="0">
                <a:solidFill>
                  <a:srgbClr val="FF00FF"/>
                </a:solidFill>
              </a:rPr>
              <a:t>本原多项式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FF"/>
                </a:solidFill>
              </a:rPr>
              <a:t>使得</a:t>
            </a:r>
            <a:r>
              <a:rPr lang="en-US" altLang="zh-CN" dirty="0"/>
              <a:t>p(x</a:t>
            </a:r>
            <a:r>
              <a:rPr lang="en-US" altLang="zh-CN" dirty="0" smtClean="0"/>
              <a:t>)|(x</a:t>
            </a:r>
            <a:r>
              <a:rPr lang="en-US" altLang="zh-CN" baseline="30000" dirty="0" smtClean="0"/>
              <a:t>p</a:t>
            </a:r>
            <a:r>
              <a:rPr lang="en-US" altLang="zh-CN" dirty="0" smtClean="0"/>
              <a:t>-1)</a:t>
            </a:r>
            <a:r>
              <a:rPr lang="zh-CN" altLang="en-US" dirty="0" smtClean="0"/>
              <a:t>的最小</a:t>
            </a:r>
            <a:r>
              <a:rPr lang="en-US" altLang="zh-CN" dirty="0" smtClean="0"/>
              <a:t>p</a:t>
            </a:r>
            <a:r>
              <a:rPr lang="zh-CN" altLang="en-US" dirty="0" smtClean="0"/>
              <a:t>称为</a:t>
            </a:r>
            <a:r>
              <a:rPr lang="en-US" altLang="zh-CN" dirty="0"/>
              <a:t>p(x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zh-CN" altLang="en-US" b="1" dirty="0" smtClean="0">
                <a:solidFill>
                  <a:srgbClr val="FF00FF"/>
                </a:solidFill>
              </a:rPr>
              <a:t>阶</a:t>
            </a:r>
            <a:endParaRPr lang="en-US" altLang="zh-CN" b="1" dirty="0" smtClean="0">
              <a:solidFill>
                <a:srgbClr val="FF00FF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FF00FF"/>
              </a:solidFill>
            </a:endParaRPr>
          </a:p>
          <a:p>
            <a:pPr>
              <a:buNone/>
            </a:pPr>
            <a:r>
              <a:rPr lang="zh-CN" altLang="en-US" b="1" u="wavy" dirty="0" smtClean="0">
                <a:solidFill>
                  <a:srgbClr val="FF0000"/>
                </a:solidFill>
                <a:uFill>
                  <a:solidFill>
                    <a:srgbClr val="692AA2"/>
                  </a:solidFill>
                </a:uFill>
              </a:rPr>
              <a:t>定理：</a:t>
            </a:r>
            <a:r>
              <a:rPr lang="zh-CN" altLang="en-US" u="wavy" dirty="0" smtClean="0">
                <a:uFill>
                  <a:solidFill>
                    <a:srgbClr val="692AA2"/>
                  </a:solidFill>
                </a:uFill>
              </a:rPr>
              <a:t>设</a:t>
            </a:r>
            <a:r>
              <a:rPr lang="en-US" altLang="zh-CN" u="wavy" dirty="0" smtClean="0">
                <a:uFill>
                  <a:solidFill>
                    <a:srgbClr val="692AA2"/>
                  </a:solidFill>
                </a:uFill>
              </a:rPr>
              <a:t>{</a:t>
            </a:r>
            <a:r>
              <a:rPr lang="en-US" altLang="zh-CN" u="wavy" dirty="0" err="1" smtClean="0">
                <a:uFill>
                  <a:solidFill>
                    <a:srgbClr val="692AA2"/>
                  </a:solidFill>
                </a:uFill>
              </a:rPr>
              <a:t>a</a:t>
            </a:r>
            <a:r>
              <a:rPr lang="en-US" altLang="zh-CN" u="wavy" baseline="-25000" dirty="0" err="1" smtClean="0">
                <a:uFill>
                  <a:solidFill>
                    <a:srgbClr val="692AA2"/>
                  </a:solidFill>
                </a:uFill>
              </a:rPr>
              <a:t>i</a:t>
            </a:r>
            <a:r>
              <a:rPr lang="en-US" altLang="zh-CN" u="wavy" dirty="0" smtClean="0">
                <a:uFill>
                  <a:solidFill>
                    <a:srgbClr val="692AA2"/>
                  </a:solidFill>
                </a:uFill>
              </a:rPr>
              <a:t>}∈G(p(x))</a:t>
            </a:r>
            <a:r>
              <a:rPr lang="zh-CN" altLang="en-US" u="wavy" dirty="0" smtClean="0">
                <a:uFill>
                  <a:solidFill>
                    <a:srgbClr val="692AA2"/>
                  </a:solidFill>
                </a:uFill>
              </a:rPr>
              <a:t>，</a:t>
            </a:r>
            <a:r>
              <a:rPr lang="en-US" altLang="zh-CN" u="wavy" dirty="0" smtClean="0">
                <a:uFill>
                  <a:solidFill>
                    <a:srgbClr val="692AA2"/>
                  </a:solidFill>
                </a:uFill>
              </a:rPr>
              <a:t>{</a:t>
            </a:r>
            <a:r>
              <a:rPr lang="en-US" altLang="zh-CN" u="wavy" dirty="0" err="1" smtClean="0">
                <a:uFill>
                  <a:solidFill>
                    <a:srgbClr val="692AA2"/>
                  </a:solidFill>
                </a:uFill>
              </a:rPr>
              <a:t>a</a:t>
            </a:r>
            <a:r>
              <a:rPr lang="en-US" altLang="zh-CN" u="wavy" baseline="-25000" dirty="0" err="1" smtClean="0">
                <a:uFill>
                  <a:solidFill>
                    <a:srgbClr val="692AA2"/>
                  </a:solidFill>
                </a:uFill>
              </a:rPr>
              <a:t>i</a:t>
            </a:r>
            <a:r>
              <a:rPr lang="en-US" altLang="zh-CN" u="wavy" dirty="0" smtClean="0">
                <a:uFill>
                  <a:solidFill>
                    <a:srgbClr val="692AA2"/>
                  </a:solidFill>
                </a:uFill>
              </a:rPr>
              <a:t>}</a:t>
            </a:r>
            <a:r>
              <a:rPr lang="zh-CN" altLang="en-US" u="wavy" dirty="0" smtClean="0">
                <a:uFill>
                  <a:solidFill>
                    <a:srgbClr val="692AA2"/>
                  </a:solidFill>
                </a:uFill>
              </a:rPr>
              <a:t>为</a:t>
            </a:r>
            <a:r>
              <a:rPr lang="en-US" altLang="zh-CN" u="wavy" dirty="0" smtClean="0">
                <a:uFill>
                  <a:solidFill>
                    <a:srgbClr val="692AA2"/>
                  </a:solidFill>
                </a:uFill>
              </a:rPr>
              <a:t>m</a:t>
            </a:r>
            <a:r>
              <a:rPr lang="zh-CN" altLang="en-US" u="wavy" dirty="0" smtClean="0">
                <a:uFill>
                  <a:solidFill>
                    <a:srgbClr val="692AA2"/>
                  </a:solidFill>
                </a:uFill>
              </a:rPr>
              <a:t>序列的</a:t>
            </a:r>
            <a:r>
              <a:rPr lang="zh-CN" altLang="en-US" b="1" u="wavy" dirty="0" smtClean="0">
                <a:solidFill>
                  <a:srgbClr val="FF0000"/>
                </a:solidFill>
                <a:uFill>
                  <a:solidFill>
                    <a:srgbClr val="692AA2"/>
                  </a:solidFill>
                </a:uFill>
              </a:rPr>
              <a:t>充要条件</a:t>
            </a:r>
            <a:r>
              <a:rPr lang="zh-CN" altLang="en-US" u="wavy" dirty="0" smtClean="0">
                <a:uFill>
                  <a:solidFill>
                    <a:srgbClr val="692AA2"/>
                  </a:solidFill>
                </a:uFill>
              </a:rPr>
              <a:t>是</a:t>
            </a:r>
            <a:r>
              <a:rPr lang="en-US" altLang="zh-CN" dirty="0" smtClean="0">
                <a:solidFill>
                  <a:srgbClr val="FF00FF"/>
                </a:solidFill>
              </a:rPr>
              <a:t>p(x)</a:t>
            </a:r>
            <a:r>
              <a:rPr lang="zh-CN" altLang="en-US" dirty="0" smtClean="0">
                <a:solidFill>
                  <a:srgbClr val="FF00FF"/>
                </a:solidFill>
              </a:rPr>
              <a:t>为本原多项式</a:t>
            </a:r>
          </a:p>
          <a:p>
            <a:pPr>
              <a:buNone/>
            </a:pPr>
            <a:endParaRPr lang="en-US" altLang="zh-CN" dirty="0" smtClean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m-</a:t>
            </a:r>
            <a:r>
              <a:rPr lang="zh-CN" altLang="en-US" dirty="0" smtClean="0"/>
              <a:t>序列密码的破译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m-</a:t>
            </a:r>
            <a:r>
              <a:rPr lang="zh-CN" altLang="en-US" dirty="0" smtClean="0"/>
              <a:t>序列（周期为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），如果攻击者知道了</a:t>
            </a:r>
            <a:r>
              <a:rPr lang="en-US" altLang="zh-CN" b="1" dirty="0" smtClean="0">
                <a:solidFill>
                  <a:srgbClr val="FF00FF"/>
                </a:solidFill>
              </a:rPr>
              <a:t>2n</a:t>
            </a:r>
            <a:r>
              <a:rPr lang="zh-CN" altLang="en-US" b="1" dirty="0" smtClean="0">
                <a:solidFill>
                  <a:srgbClr val="FF00FF"/>
                </a:solidFill>
              </a:rPr>
              <a:t>位明密文对</a:t>
            </a:r>
            <a:r>
              <a:rPr lang="zh-CN" altLang="en-US" dirty="0" smtClean="0"/>
              <a:t>，则可确定反馈多项式的系数，从而确定该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接下来的状态，也就能得到余下的密钥序列，具体过程如下：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7" name="图片 6" descr="x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57600"/>
            <a:ext cx="5162550" cy="2490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d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008" y="1676400"/>
            <a:ext cx="7105983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a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631" y="1828800"/>
            <a:ext cx="7582737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m-</a:t>
            </a:r>
            <a:r>
              <a:rPr lang="zh-CN" altLang="en-US" dirty="0" smtClean="0"/>
              <a:t>序列破解举例</a:t>
            </a:r>
            <a:endParaRPr lang="zh-CN" altLang="en-US" dirty="0"/>
          </a:p>
        </p:txBody>
      </p:sp>
      <p:pic>
        <p:nvPicPr>
          <p:cNvPr id="7" name="内容占位符 6" descr="k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795" y="1828800"/>
            <a:ext cx="7152409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jj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65" y="1828800"/>
            <a:ext cx="7186269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7" name="图片 6" descr="m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8604"/>
            <a:ext cx="7953375" cy="4905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流密码的安全性取决于密钥流的随机性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FF3300"/>
                    </a:solidFill>
                  </a:rPr>
                  <a:t>定义：</a:t>
                </a:r>
                <a:r>
                  <a:rPr lang="en-US" altLang="zh-CN" dirty="0" smtClean="0"/>
                  <a:t>GF(2)</a:t>
                </a:r>
                <a:r>
                  <a:rPr lang="zh-CN" altLang="en-US" dirty="0" smtClean="0"/>
                  <a:t>上周期为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zh-CN" altLang="en-US" dirty="0" smtClean="0"/>
                  <a:t>的序列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{</m:t>
                    </m:r>
                    <m:r>
                      <a:rPr lang="en-US" altLang="zh-CN" i="1" dirty="0" err="1" smtClean="0">
                        <a:latin typeface="Cambria Math"/>
                      </a:rPr>
                      <m:t>𝑎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自相关函数</a:t>
                </a:r>
                <a:r>
                  <a:rPr lang="zh-CN" altLang="en-US" dirty="0" smtClean="0"/>
                  <a:t>定义为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和式表示序列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+</m:t>
                        </m:r>
                        <m:r>
                          <a:rPr lang="zh-CN" altLang="en-US" b="0" i="1" dirty="0" smtClean="0">
                            <a:latin typeface="Cambria Math"/>
                          </a:rPr>
                          <m:t>𝜏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 smtClean="0"/>
                  <a:t>（序列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 smtClean="0"/>
                  <a:t>向后平移</a:t>
                </a:r>
                <a:r>
                  <a:rPr lang="zh-CN" altLang="en-US" dirty="0" smtClean="0">
                    <a:sym typeface="Symbol" pitchFamily="18" charset="2"/>
                  </a:rPr>
                  <a:t></a:t>
                </a:r>
                <a:r>
                  <a:rPr lang="zh-CN" altLang="en-US" dirty="0" smtClean="0"/>
                  <a:t>位得到）在一个周期内对应位相同的位数与对应位不同的位数之差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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zh-CN" altLang="en-US" i="1" dirty="0" smtClean="0">
                        <a:latin typeface="Cambria Math"/>
                      </a:rPr>
                      <m:t>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</m:t>
                    </m:r>
                    <m:r>
                      <a:rPr lang="zh-CN" altLang="en-US" i="1" dirty="0" smtClean="0">
                        <a:latin typeface="Cambria Math"/>
                      </a:rPr>
                      <m:t>≠</m:t>
                    </m:r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时，称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zh-CN" altLang="en-US" i="1" dirty="0" smtClean="0">
                        <a:latin typeface="Cambria Math"/>
                      </a:rPr>
                      <m:t>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为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异相自相关函数</a:t>
                </a:r>
              </a:p>
              <a:p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3"/>
                <a:stretch>
                  <a:fillRect l="-1259" t="-167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755190"/>
              </p:ext>
            </p:extLst>
          </p:nvPr>
        </p:nvGraphicFramePr>
        <p:xfrm>
          <a:off x="1676400" y="2971800"/>
          <a:ext cx="62277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公式" r:id="rId4" imgW="2489040" imgH="431640" progId="Equation.3">
                  <p:embed/>
                </p:oleObj>
              </mc:Choice>
              <mc:Fallback>
                <p:oleObj name="公式" r:id="rId4" imgW="24890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6227763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Golomb</a:t>
            </a:r>
            <a:r>
              <a:rPr lang="zh-CN" altLang="en-US" dirty="0" smtClean="0"/>
              <a:t>对伪随机周期序列提出了三个</a:t>
            </a:r>
            <a:r>
              <a:rPr lang="zh-CN" altLang="en-US" b="1" dirty="0" smtClean="0">
                <a:solidFill>
                  <a:srgbClr val="FF0000"/>
                </a:solidFill>
              </a:rPr>
              <a:t>随机性公设</a:t>
            </a:r>
            <a:r>
              <a:rPr lang="zh-CN" altLang="en-US" dirty="0" smtClean="0"/>
              <a:t>：</a:t>
            </a:r>
          </a:p>
          <a:p>
            <a:pPr lvl="1"/>
            <a:r>
              <a:rPr lang="zh-CN" altLang="en-US" dirty="0" smtClean="0"/>
              <a:t>在一个周期内，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与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的个数相差至多为</a:t>
            </a:r>
            <a:r>
              <a:rPr lang="en-US" altLang="zh-CN" dirty="0" smtClean="0"/>
              <a:t>1</a:t>
            </a:r>
            <a:r>
              <a:rPr lang="en-US" altLang="zh-CN" dirty="0" smtClean="0">
                <a:solidFill>
                  <a:srgbClr val="FF00FF"/>
                </a:solidFill>
              </a:rPr>
              <a:t>——{</a:t>
            </a:r>
            <a:r>
              <a:rPr lang="en-US" altLang="zh-CN" dirty="0" err="1" smtClean="0">
                <a:solidFill>
                  <a:srgbClr val="FF00FF"/>
                </a:solidFill>
              </a:rPr>
              <a:t>a</a:t>
            </a:r>
            <a:r>
              <a:rPr lang="en-US" altLang="zh-CN" baseline="-25000" dirty="0" err="1" smtClean="0">
                <a:solidFill>
                  <a:srgbClr val="FF00FF"/>
                </a:solidFill>
              </a:rPr>
              <a:t>i</a:t>
            </a:r>
            <a:r>
              <a:rPr lang="en-US" altLang="zh-CN" dirty="0" smtClean="0">
                <a:solidFill>
                  <a:srgbClr val="FF00FF"/>
                </a:solidFill>
              </a:rPr>
              <a:t>}</a:t>
            </a:r>
            <a:r>
              <a:rPr lang="zh-CN" altLang="en-US" dirty="0" smtClean="0">
                <a:solidFill>
                  <a:srgbClr val="FF00FF"/>
                </a:solidFill>
              </a:rPr>
              <a:t>中</a:t>
            </a:r>
            <a:r>
              <a:rPr lang="en-US" altLang="zh-CN" dirty="0" smtClean="0">
                <a:solidFill>
                  <a:srgbClr val="FF00FF"/>
                </a:solidFill>
              </a:rPr>
              <a:t>0</a:t>
            </a:r>
            <a:r>
              <a:rPr lang="zh-CN" altLang="en-US" dirty="0" smtClean="0">
                <a:solidFill>
                  <a:srgbClr val="FF00FF"/>
                </a:solidFill>
              </a:rPr>
              <a:t>与</a:t>
            </a:r>
            <a:r>
              <a:rPr lang="en-US" altLang="zh-CN" dirty="0" smtClean="0">
                <a:solidFill>
                  <a:srgbClr val="FF00FF"/>
                </a:solidFill>
              </a:rPr>
              <a:t>1</a:t>
            </a:r>
            <a:r>
              <a:rPr lang="zh-CN" altLang="en-US" dirty="0" smtClean="0">
                <a:solidFill>
                  <a:srgbClr val="FF00FF"/>
                </a:solidFill>
              </a:rPr>
              <a:t>出现的概率基本上相同</a:t>
            </a:r>
          </a:p>
          <a:p>
            <a:pPr lvl="1"/>
            <a:r>
              <a:rPr lang="zh-CN" altLang="en-US" dirty="0" smtClean="0"/>
              <a:t>在一个周期内，长为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的游程占游程总数的</a:t>
            </a:r>
            <a:r>
              <a:rPr lang="en-US" altLang="zh-CN" dirty="0" smtClean="0"/>
              <a:t>1/2</a:t>
            </a:r>
            <a:r>
              <a:rPr lang="zh-CN" altLang="en-US" dirty="0" smtClean="0"/>
              <a:t>，长为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的游程占游程总数的</a:t>
            </a:r>
            <a:r>
              <a:rPr lang="en-US" altLang="zh-CN" dirty="0" smtClean="0"/>
              <a:t>1/2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，长为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的游程占游程总数的</a:t>
            </a:r>
            <a:r>
              <a:rPr lang="en-US" altLang="zh-CN" dirty="0" smtClean="0"/>
              <a:t>1/2</a:t>
            </a:r>
            <a:r>
              <a:rPr lang="en-US" altLang="zh-CN" baseline="30000" dirty="0" smtClean="0"/>
              <a:t>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，且等长的游程中</a:t>
            </a:r>
            <a:r>
              <a:rPr lang="en-US" altLang="zh-CN" dirty="0" smtClean="0"/>
              <a:t>0</a:t>
            </a:r>
            <a:r>
              <a:rPr lang="zh-CN" altLang="en-US" dirty="0" smtClean="0"/>
              <a:t>游程个数和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游程个数相等</a:t>
            </a:r>
            <a:r>
              <a:rPr lang="en-US" altLang="zh-CN" dirty="0" smtClean="0">
                <a:solidFill>
                  <a:srgbClr val="FF00FF"/>
                </a:solidFill>
              </a:rPr>
              <a:t>——0</a:t>
            </a:r>
            <a:r>
              <a:rPr lang="zh-CN" altLang="en-US" dirty="0" smtClean="0">
                <a:solidFill>
                  <a:srgbClr val="FF00FF"/>
                </a:solidFill>
              </a:rPr>
              <a:t>与</a:t>
            </a:r>
            <a:r>
              <a:rPr lang="en-US" altLang="zh-CN" dirty="0" smtClean="0">
                <a:solidFill>
                  <a:srgbClr val="FF00FF"/>
                </a:solidFill>
              </a:rPr>
              <a:t>1</a:t>
            </a:r>
            <a:r>
              <a:rPr lang="zh-CN" altLang="en-US" dirty="0" smtClean="0">
                <a:solidFill>
                  <a:srgbClr val="FF00FF"/>
                </a:solidFill>
              </a:rPr>
              <a:t>在序列中每一位置上出现的概率相同</a:t>
            </a:r>
          </a:p>
          <a:p>
            <a:pPr lvl="1"/>
            <a:r>
              <a:rPr lang="zh-CN" altLang="en-US" dirty="0" smtClean="0"/>
              <a:t>异相自相关函数是一个常数</a:t>
            </a:r>
            <a:r>
              <a:rPr lang="en-US" altLang="zh-CN" dirty="0" smtClean="0">
                <a:solidFill>
                  <a:srgbClr val="FF00FF"/>
                </a:solidFill>
              </a:rPr>
              <a:t>——</a:t>
            </a:r>
            <a:r>
              <a:rPr lang="zh-CN" altLang="en-US" dirty="0" smtClean="0">
                <a:solidFill>
                  <a:srgbClr val="FF00FF"/>
                </a:solidFill>
              </a:rPr>
              <a:t>通过对序列与其平移后的序列做比较，不能给出其它任何信息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zh-CN" altLang="en-US" dirty="0" smtClean="0"/>
              <a:t>序列的随机性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 smtClean="0">
                <a:solidFill>
                  <a:srgbClr val="FF3300"/>
                </a:solidFill>
              </a:rPr>
              <a:t>定理：</a:t>
            </a:r>
            <a:r>
              <a:rPr lang="en-US" altLang="zh-CN" dirty="0" smtClean="0"/>
              <a:t>GF(2)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n</a:t>
            </a:r>
            <a:r>
              <a:rPr lang="zh-CN" altLang="en-US" dirty="0" smtClean="0"/>
              <a:t>长</a:t>
            </a:r>
            <a:r>
              <a:rPr lang="en-US" altLang="zh-CN" dirty="0" smtClean="0"/>
              <a:t>m</a:t>
            </a:r>
            <a:r>
              <a:rPr lang="zh-CN" altLang="en-US" dirty="0" smtClean="0"/>
              <a:t>序列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}</a:t>
            </a:r>
            <a:r>
              <a:rPr lang="zh-CN" altLang="en-US" dirty="0" smtClean="0"/>
              <a:t>具有如下性质：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一个周期内，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出现的次数分别为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baseline="30000" dirty="0" smtClean="0"/>
              <a:t>－</a:t>
            </a:r>
            <a:r>
              <a:rPr lang="en-US" altLang="zh-CN" baseline="30000" dirty="0" smtClean="0"/>
              <a:t>1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baseline="30000" dirty="0" smtClean="0"/>
              <a:t>－</a:t>
            </a:r>
            <a:r>
              <a:rPr lang="en-US" altLang="zh-CN" baseline="30000" dirty="0" smtClean="0"/>
              <a:t>1</a:t>
            </a:r>
            <a:r>
              <a:rPr lang="zh-CN" altLang="en-US" dirty="0" smtClean="0"/>
              <a:t>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一个周期内，总游程数为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baseline="30000" dirty="0" smtClean="0"/>
              <a:t>－</a:t>
            </a:r>
            <a:r>
              <a:rPr lang="en-US" altLang="zh-CN" baseline="30000" dirty="0" smtClean="0"/>
              <a:t>1</a:t>
            </a:r>
            <a:r>
              <a:rPr lang="zh-CN" altLang="en-US" dirty="0" smtClean="0"/>
              <a:t>；对</a:t>
            </a:r>
            <a:r>
              <a:rPr lang="en-US" altLang="zh-CN" dirty="0" smtClean="0"/>
              <a:t>1≤i≤n</a:t>
            </a:r>
            <a:r>
              <a:rPr lang="zh-CN" altLang="en-US" dirty="0" smtClean="0"/>
              <a:t>－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，长为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的游程有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baseline="30000" dirty="0" smtClean="0"/>
              <a:t>－</a:t>
            </a:r>
            <a:r>
              <a:rPr lang="en-US" altLang="zh-CN" baseline="30000" dirty="0" err="1" smtClean="0"/>
              <a:t>i</a:t>
            </a:r>
            <a:r>
              <a:rPr lang="zh-CN" altLang="en-US" baseline="30000" dirty="0" smtClean="0"/>
              <a:t>－</a:t>
            </a:r>
            <a:r>
              <a:rPr lang="en-US" altLang="zh-CN" baseline="30000" dirty="0" smtClean="0"/>
              <a:t>1</a:t>
            </a:r>
            <a:r>
              <a:rPr lang="zh-CN" altLang="en-US" dirty="0" smtClean="0"/>
              <a:t>个，且</a:t>
            </a:r>
            <a:r>
              <a:rPr lang="en-US" altLang="zh-CN" dirty="0" smtClean="0"/>
              <a:t>0,1</a:t>
            </a:r>
            <a:r>
              <a:rPr lang="zh-CN" altLang="en-US" dirty="0" smtClean="0"/>
              <a:t>游程各半；长为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0</a:t>
            </a:r>
            <a:r>
              <a:rPr lang="zh-CN" altLang="en-US" dirty="0" smtClean="0"/>
              <a:t>游程一个，长为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</a:t>
            </a:r>
            <a:r>
              <a:rPr lang="zh-CN" altLang="en-US" dirty="0" smtClean="0"/>
              <a:t>游程一个；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{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}</a:t>
            </a:r>
            <a:r>
              <a:rPr lang="zh-CN" altLang="en-US" dirty="0" smtClean="0"/>
              <a:t>的自相关函数为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667000" y="4724400"/>
          <a:ext cx="3886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4" name="公式" r:id="rId3" imgW="2323092" imgH="634725" progId="Equation.3">
                  <p:embed/>
                </p:oleObj>
              </mc:Choice>
              <mc:Fallback>
                <p:oleObj name="公式" r:id="rId3" imgW="2323092" imgH="634725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724400"/>
                        <a:ext cx="38862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序列密码可追溯到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20</a:t>
            </a:r>
            <a:r>
              <a:rPr lang="zh-CN" altLang="en-US" dirty="0" smtClean="0"/>
              <a:t>年代的</a:t>
            </a:r>
            <a:r>
              <a:rPr lang="zh-CN" altLang="en-US" b="1" dirty="0" smtClean="0">
                <a:solidFill>
                  <a:srgbClr val="FF0000"/>
                </a:solidFill>
              </a:rPr>
              <a:t>维尔南（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Vernam</a:t>
            </a:r>
            <a:r>
              <a:rPr lang="zh-CN" altLang="en-US" b="1" dirty="0" smtClean="0">
                <a:solidFill>
                  <a:srgbClr val="FF0000"/>
                </a:solidFill>
              </a:rPr>
              <a:t>）体制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err="1" smtClean="0"/>
              <a:t>Vernam</a:t>
            </a:r>
            <a:r>
              <a:rPr lang="zh-CN" altLang="en-US" dirty="0" smtClean="0"/>
              <a:t>体制的密钥序列是</a:t>
            </a:r>
            <a:r>
              <a:rPr lang="zh-CN" altLang="en-US" b="1" dirty="0" smtClean="0">
                <a:solidFill>
                  <a:srgbClr val="FF0000"/>
                </a:solidFill>
              </a:rPr>
              <a:t>随机序列</a:t>
            </a:r>
            <a:r>
              <a:rPr lang="zh-CN" altLang="en-US" dirty="0" smtClean="0"/>
              <a:t>时，就是“一次一密”密码体制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将英文字母编成</a:t>
            </a:r>
            <a:r>
              <a:rPr lang="en-US" altLang="zh-CN" dirty="0" smtClean="0"/>
              <a:t>5</a:t>
            </a:r>
            <a:r>
              <a:rPr lang="zh-CN" altLang="en-US" dirty="0" smtClean="0"/>
              <a:t>比特的二元数字，随机选择二元序列作为密钥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加密</a:t>
            </a:r>
            <a:r>
              <a:rPr lang="en-US" altLang="zh-CN" dirty="0" smtClean="0"/>
              <a:t>: </a:t>
            </a:r>
            <a:r>
              <a:rPr lang="zh-CN" altLang="en-US" dirty="0" smtClean="0"/>
              <a:t>将明文和密钥的</a:t>
            </a:r>
            <a:r>
              <a:rPr lang="zh-CN" altLang="en-US" b="1" dirty="0" smtClean="0">
                <a:solidFill>
                  <a:srgbClr val="FF0000"/>
                </a:solidFill>
              </a:rPr>
              <a:t>按</a:t>
            </a:r>
            <a:r>
              <a:rPr lang="zh-CN" altLang="en-US" b="1" dirty="0">
                <a:solidFill>
                  <a:srgbClr val="FF0000"/>
                </a:solidFill>
              </a:rPr>
              <a:t>位</a:t>
            </a:r>
            <a:r>
              <a:rPr lang="zh-CN" altLang="en-US" dirty="0" smtClean="0"/>
              <a:t>相加，即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09800" y="4953000"/>
          <a:ext cx="4452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Equation" r:id="rId3" imgW="2070000" imgH="228600" progId="Equation.DSMT4">
                  <p:embed/>
                </p:oleObj>
              </mc:Choice>
              <mc:Fallback>
                <p:oleObj name="Equation" r:id="rId3" imgW="2070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53000"/>
                        <a:ext cx="4452938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0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伪随机性测试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zh-CN" altLang="en-US" sz="2400" dirty="0" smtClean="0"/>
              <a:t>目前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不可能</a:t>
            </a:r>
            <a:r>
              <a:rPr lang="zh-CN" altLang="en-US" sz="2400" dirty="0" smtClean="0"/>
              <a:t>从数学角度来证明某个随机</a:t>
            </a:r>
            <a:r>
              <a:rPr lang="zh-CN" altLang="en-US" sz="2400" dirty="0"/>
              <a:t>数</a:t>
            </a:r>
            <a:r>
              <a:rPr lang="zh-CN" altLang="en-US" sz="2400" dirty="0" smtClean="0"/>
              <a:t>产生器是否真的产生了随机序列</a:t>
            </a:r>
            <a:endParaRPr lang="en-US" altLang="zh-CN" sz="2400" dirty="0" smtClean="0"/>
          </a:p>
          <a:p>
            <a:r>
              <a:rPr lang="zh-CN" altLang="en-US" sz="2400" dirty="0"/>
              <a:t>密</a:t>
            </a:r>
            <a:r>
              <a:rPr lang="zh-CN" altLang="en-US" sz="2400" dirty="0" smtClean="0"/>
              <a:t>码学家提出了几种测试随机性的方法。</a:t>
            </a:r>
            <a:r>
              <a:rPr lang="en-US" altLang="zh-CN" sz="2400" dirty="0" smtClean="0"/>
              <a:t>FIPS 140-1</a:t>
            </a:r>
            <a:r>
              <a:rPr lang="zh-CN" altLang="en-US" sz="2400" dirty="0" smtClean="0"/>
              <a:t>测试组包含的几种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接收</a:t>
            </a:r>
            <a:r>
              <a:rPr lang="en-US" altLang="zh-CN" sz="2000" dirty="0" smtClean="0"/>
              <a:t>20000</a:t>
            </a:r>
            <a:r>
              <a:rPr lang="zh-CN" altLang="en-US" sz="2000" dirty="0" smtClean="0"/>
              <a:t>个二进制位，校验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的个数是否大致相等（如果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的个数在</a:t>
            </a:r>
            <a:r>
              <a:rPr lang="en-US" altLang="zh-CN" sz="2000" dirty="0" smtClean="0"/>
              <a:t>9654~10346</a:t>
            </a:r>
            <a:r>
              <a:rPr lang="zh-CN" altLang="en-US" sz="2000" dirty="0" smtClean="0"/>
              <a:t>之间就算通过测试）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FF00FF"/>
                </a:solidFill>
              </a:rPr>
              <a:t>扑克牌测试：</a:t>
            </a:r>
            <a:r>
              <a:rPr lang="zh-CN" altLang="en-US" sz="2000" dirty="0" smtClean="0"/>
              <a:t>将</a:t>
            </a:r>
            <a:r>
              <a:rPr lang="en-US" altLang="zh-CN" sz="2000" dirty="0" smtClean="0"/>
              <a:t>20000</a:t>
            </a:r>
            <a:r>
              <a:rPr lang="zh-CN" altLang="en-US" sz="2000" dirty="0" smtClean="0"/>
              <a:t>个位分成若干段，每段有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个二进制位（</a:t>
            </a:r>
            <a:r>
              <a:rPr lang="en-US" altLang="zh-CN" sz="2000" dirty="0" smtClean="0"/>
              <a:t>0~15</a:t>
            </a:r>
            <a:r>
              <a:rPr lang="zh-CN" altLang="en-US" sz="2000" dirty="0" smtClean="0"/>
              <a:t>的数）。对于一个随机序列而言，</a:t>
            </a:r>
            <a:r>
              <a:rPr lang="en-US" altLang="zh-CN" sz="2000" dirty="0" smtClean="0"/>
              <a:t>0~15</a:t>
            </a:r>
            <a:r>
              <a:rPr lang="zh-CN" altLang="en-US" sz="2000" dirty="0" smtClean="0"/>
              <a:t>的个数也应该是随机分布的，利用公式求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，如果</a:t>
            </a:r>
            <a:r>
              <a:rPr lang="en-US" altLang="zh-CN" sz="2000" dirty="0" smtClean="0"/>
              <a:t>1.03&lt;X&lt;57.4,</a:t>
            </a:r>
            <a:r>
              <a:rPr lang="zh-CN" altLang="en-US" sz="2000" dirty="0" smtClean="0"/>
              <a:t>则测试通过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FF00FF"/>
                </a:solidFill>
              </a:rPr>
              <a:t>游程测试：</a:t>
            </a:r>
            <a:r>
              <a:rPr lang="zh-CN" altLang="en-US" sz="2000" dirty="0" smtClean="0"/>
              <a:t>计算</a:t>
            </a:r>
            <a:r>
              <a:rPr lang="en-US" altLang="zh-CN" sz="2000" dirty="0" smtClean="0"/>
              <a:t>20000</a:t>
            </a:r>
            <a:r>
              <a:rPr lang="zh-CN" altLang="en-US" sz="2000" dirty="0" smtClean="0"/>
              <a:t>个二进制位的各种长度的游程个数，满足一定条件就算通过测试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514600" y="4876800"/>
          <a:ext cx="46116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7" name="Equation" r:id="rId4" imgW="2895480" imgH="431640" progId="Equation.DSMT4">
                  <p:embed/>
                </p:oleObj>
              </mc:Choice>
              <mc:Fallback>
                <p:oleObj name="Equation" r:id="rId4" imgW="289548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876800"/>
                        <a:ext cx="4611688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非线性组合部分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zh-CN" altLang="en-US" sz="2400" dirty="0" smtClean="0"/>
              <a:t>基于</a:t>
            </a:r>
            <a:r>
              <a:rPr lang="en-US" altLang="zh-CN" sz="2400" dirty="0" smtClean="0"/>
              <a:t>LFSR</a:t>
            </a:r>
            <a:r>
              <a:rPr lang="zh-CN" altLang="en-US" sz="2400" dirty="0" smtClean="0"/>
              <a:t>的序列密码（对一个</a:t>
            </a:r>
            <a:r>
              <a:rPr lang="en-US" altLang="zh-CN" sz="2400" dirty="0" smtClean="0"/>
              <a:t>LFSR</a:t>
            </a:r>
            <a:r>
              <a:rPr lang="zh-CN" altLang="en-US" sz="2400" dirty="0" smtClean="0"/>
              <a:t>进行非线性组合）：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362200"/>
            <a:ext cx="7489825" cy="4043363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 bwMode="auto">
          <a:xfrm>
            <a:off x="685800" y="4724400"/>
            <a:ext cx="7315200" cy="106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2819400"/>
            <a:ext cx="5975350" cy="3611553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563563"/>
          </a:xfrm>
        </p:spPr>
        <p:txBody>
          <a:bodyPr/>
          <a:lstStyle/>
          <a:p>
            <a:r>
              <a:rPr lang="zh-CN" altLang="en-US" sz="3000" dirty="0" smtClean="0">
                <a:ea typeface="宋体" charset="-122"/>
              </a:rPr>
              <a:t>常见的基于</a:t>
            </a:r>
            <a:r>
              <a:rPr lang="en-US" altLang="zh-CN" sz="3000" dirty="0" smtClean="0">
                <a:ea typeface="宋体" charset="-122"/>
              </a:rPr>
              <a:t>LFSR</a:t>
            </a:r>
            <a:r>
              <a:rPr lang="zh-CN" altLang="en-US" sz="3000" dirty="0" smtClean="0">
                <a:ea typeface="宋体" charset="-122"/>
              </a:rPr>
              <a:t>的密钥序列发生器</a:t>
            </a:r>
            <a:endParaRPr lang="zh-CN" alt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 err="1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Geffe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发生器</a:t>
            </a:r>
          </a:p>
          <a:p>
            <a:pPr lvl="1"/>
            <a:r>
              <a:rPr lang="zh-CN" altLang="en-US" dirty="0" smtClean="0"/>
              <a:t>由三个线性反馈移位寄存器</a:t>
            </a:r>
            <a:r>
              <a:rPr lang="en-US" altLang="zh-CN" dirty="0" smtClean="0"/>
              <a:t>〔LFSR1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LFSR2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LFSR3〕</a:t>
            </a:r>
            <a:r>
              <a:rPr lang="zh-CN" altLang="en-US" dirty="0" smtClean="0"/>
              <a:t>以及一个非线性函数</a:t>
            </a:r>
            <a:r>
              <a:rPr lang="en-US" altLang="zh-CN" dirty="0" smtClean="0"/>
              <a:t>g(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组成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096000" y="5105400"/>
          <a:ext cx="265176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0" name="Equation" r:id="rId5" imgW="1104840" imgH="253800" progId="Equation.DSMT4">
                  <p:embed/>
                </p:oleObj>
              </mc:Choice>
              <mc:Fallback>
                <p:oleObj name="Equation" r:id="rId5" imgW="110484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105400"/>
                        <a:ext cx="265176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7" y="3276600"/>
            <a:ext cx="7777163" cy="14700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．钟控发生器</a:t>
            </a:r>
          </a:p>
          <a:p>
            <a:pPr lvl="1"/>
            <a:r>
              <a:rPr lang="zh-CN" altLang="en-US" dirty="0" smtClean="0"/>
              <a:t>由</a:t>
            </a:r>
            <a:r>
              <a:rPr lang="zh-CN" altLang="en-US" dirty="0" smtClean="0">
                <a:solidFill>
                  <a:srgbClr val="FF0000"/>
                </a:solidFill>
              </a:rPr>
              <a:t>控制序列</a:t>
            </a:r>
            <a:r>
              <a:rPr lang="zh-CN" altLang="en-US" dirty="0" smtClean="0"/>
              <a:t>（由一个或多个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来控制生成）的当前值来决定</a:t>
            </a:r>
            <a:r>
              <a:rPr lang="zh-CN" altLang="en-US" dirty="0">
                <a:solidFill>
                  <a:srgbClr val="FF0000"/>
                </a:solidFill>
              </a:rPr>
              <a:t>采样序列</a:t>
            </a:r>
            <a:r>
              <a:rPr lang="zh-CN" altLang="en-US" dirty="0" smtClean="0"/>
              <a:t>寄存器移位次数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最基本的钟控发生器用一个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控制另外一个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的移位时钟脉冲，根据时钟脉冲的高低控制输出</a:t>
            </a:r>
            <a:endParaRPr lang="en-US" altLang="zh-CN" sz="18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r>
              <a:rPr lang="en-US" altLang="zh-CN" sz="2400" dirty="0" smtClean="0"/>
              <a:t>     </a:t>
            </a:r>
          </a:p>
          <a:p>
            <a:pPr lvl="2"/>
            <a:r>
              <a:rPr lang="zh-CN" altLang="en-US" dirty="0" smtClean="0"/>
              <a:t>当</a:t>
            </a:r>
            <a:r>
              <a:rPr lang="en-US" altLang="zh-CN" dirty="0"/>
              <a:t>LFSR1</a:t>
            </a:r>
            <a:r>
              <a:rPr lang="zh-CN" altLang="en-US" dirty="0"/>
              <a:t>输出</a:t>
            </a:r>
            <a:r>
              <a:rPr lang="en-US" altLang="zh-CN" dirty="0"/>
              <a:t>1</a:t>
            </a:r>
            <a:r>
              <a:rPr lang="zh-CN" altLang="en-US" dirty="0"/>
              <a:t>时，移位脉冲通过与门使</a:t>
            </a:r>
            <a:r>
              <a:rPr lang="en-US" altLang="zh-CN" dirty="0"/>
              <a:t>LFSR2</a:t>
            </a:r>
            <a:r>
              <a:rPr lang="zh-CN" altLang="en-US" dirty="0"/>
              <a:t>进行一次移位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</a:t>
            </a:r>
            <a:r>
              <a:rPr lang="en-US" altLang="zh-CN" dirty="0"/>
              <a:t>LFSR1</a:t>
            </a:r>
            <a:r>
              <a:rPr lang="zh-CN" altLang="en-US" dirty="0"/>
              <a:t>输出</a:t>
            </a:r>
            <a:r>
              <a:rPr lang="en-US" altLang="zh-CN" dirty="0"/>
              <a:t>0</a:t>
            </a:r>
            <a:r>
              <a:rPr lang="zh-CN" altLang="en-US" dirty="0"/>
              <a:t>时，移位脉冲无法通过与门影响</a:t>
            </a:r>
            <a:r>
              <a:rPr lang="en-US" altLang="zh-CN" dirty="0"/>
              <a:t>LFSR2</a:t>
            </a:r>
            <a:r>
              <a:rPr lang="zh-CN" altLang="en-US" dirty="0"/>
              <a:t>，因此</a:t>
            </a:r>
            <a:r>
              <a:rPr lang="en-US" altLang="zh-CN" dirty="0"/>
              <a:t>LFSR2</a:t>
            </a:r>
            <a:r>
              <a:rPr lang="zh-CN" altLang="en-US" dirty="0"/>
              <a:t>重复输出前一位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．交错停走式发生器</a:t>
            </a:r>
          </a:p>
          <a:p>
            <a:pPr>
              <a:buFontTx/>
              <a:buNone/>
            </a:pPr>
            <a:r>
              <a:rPr lang="zh-CN" altLang="en-US" dirty="0" smtClean="0"/>
              <a:t>	也是一种钟控发生器，使用了三个不同级数的</a:t>
            </a:r>
            <a:r>
              <a:rPr lang="en-US" altLang="zh-CN" dirty="0" smtClean="0"/>
              <a:t>LFSR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429000"/>
            <a:ext cx="8207375" cy="2182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68580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．门限发生器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819400"/>
            <a:ext cx="6408737" cy="360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常见流密码算法简介</a:t>
            </a:r>
            <a:r>
              <a:rPr lang="en-US" altLang="zh-CN" dirty="0" smtClean="0"/>
              <a:t>—RC4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Gungsuh" pitchFamily="18" charset="-127"/>
                <a:ea typeface="Gungsuh" pitchFamily="18" charset="-127"/>
              </a:rPr>
              <a:t>RC4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由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MIT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Ron </a:t>
            </a:r>
            <a:r>
              <a:rPr lang="en-US" altLang="zh-CN" b="1" dirty="0" err="1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Rivest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1987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年设计的、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可变密钥长度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、面向字节操作的、使用最为广泛的的序列密码之一；分析显示该密码的周期大于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10</a:t>
            </a:r>
            <a:r>
              <a:rPr lang="en-US" altLang="zh-CN" baseline="30000" dirty="0" smtClean="0">
                <a:latin typeface="宋体" pitchFamily="2" charset="-122"/>
                <a:ea typeface="宋体" pitchFamily="2" charset="-122"/>
              </a:rPr>
              <a:t>100</a:t>
            </a:r>
          </a:p>
          <a:p>
            <a:endParaRPr lang="en-US" altLang="zh-CN" baseline="30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RC4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是一个典型的</a:t>
            </a:r>
            <a:r>
              <a:rPr lang="zh-CN" altLang="en-US" b="1" dirty="0" smtClean="0">
                <a:solidFill>
                  <a:srgbClr val="692AA2"/>
                </a:solidFill>
                <a:latin typeface="宋体" pitchFamily="2" charset="-122"/>
                <a:ea typeface="宋体" pitchFamily="2" charset="-122"/>
              </a:rPr>
              <a:t>基于非线性数组变换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的序列密码。它以一个足够大的数组为基础，对其进行非线性变换，产生非线性的密钥流序列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优点：</a:t>
            </a:r>
            <a:r>
              <a:rPr lang="zh-CN" altLang="en-US" b="1" dirty="0" smtClean="0">
                <a:solidFill>
                  <a:srgbClr val="692AA2"/>
                </a:solidFill>
                <a:latin typeface="宋体" pitchFamily="2" charset="-122"/>
                <a:ea typeface="宋体" pitchFamily="2" charset="-122"/>
              </a:rPr>
              <a:t>容易用软件实现，加解密速度快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（大约比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DES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快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倍）</a:t>
            </a:r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ahoma" pitchFamily="34" charset="0"/>
                <a:ea typeface="黑体" pitchFamily="2" charset="-122"/>
              </a:rPr>
              <a:t>Ron </a:t>
            </a:r>
            <a:r>
              <a:rPr lang="en-US" altLang="zh-CN" dirty="0" err="1" smtClean="0">
                <a:latin typeface="Tahoma" pitchFamily="34" charset="0"/>
                <a:ea typeface="黑体" pitchFamily="2" charset="-122"/>
              </a:rPr>
              <a:t>Rivest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MIT</a:t>
            </a:r>
            <a:r>
              <a:rPr lang="zh-CN" altLang="en-US" sz="2400" dirty="0" smtClean="0"/>
              <a:t>计算机科学系的教授，以及</a:t>
            </a:r>
            <a:r>
              <a:rPr lang="en-US" altLang="zh-CN" sz="2400" dirty="0" smtClean="0"/>
              <a:t>RSA</a:t>
            </a:r>
            <a:r>
              <a:rPr lang="zh-CN" altLang="en-US" sz="2400" dirty="0" smtClean="0"/>
              <a:t>数据安全公司的共同创始人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耶鲁大学数学系获得学士学位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斯坦福大学的计算机科学系获得博士学位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在密码学、算法以及计算机和网络安全方面做出了突出贡献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最重要的贡献是同</a:t>
            </a:r>
            <a:r>
              <a:rPr lang="en-US" altLang="zh-CN" sz="2400" dirty="0" err="1" smtClean="0"/>
              <a:t>Adi</a:t>
            </a:r>
            <a:r>
              <a:rPr lang="en-US" altLang="zh-CN" sz="2400" dirty="0" smtClean="0"/>
              <a:t> Shamir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Leonard </a:t>
            </a:r>
            <a:r>
              <a:rPr lang="en-US" altLang="zh-CN" sz="2400" dirty="0" err="1" smtClean="0"/>
              <a:t>Adleman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MIT</a:t>
            </a:r>
            <a:r>
              <a:rPr lang="zh-CN" altLang="en-US" sz="2400" dirty="0" smtClean="0"/>
              <a:t>的教授）一起提出了</a:t>
            </a:r>
            <a:r>
              <a:rPr lang="en-US" altLang="zh-CN" sz="2400" dirty="0" smtClean="0"/>
              <a:t>RSA</a:t>
            </a:r>
            <a:r>
              <a:rPr lang="zh-CN" altLang="en-US" sz="2400" dirty="0" smtClean="0"/>
              <a:t>公钥算法，并且和</a:t>
            </a:r>
            <a:r>
              <a:rPr lang="en-US" altLang="zh-CN" sz="2400" dirty="0" smtClean="0"/>
              <a:t>Shamir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Adleman</a:t>
            </a:r>
            <a:r>
              <a:rPr lang="zh-CN" altLang="en-US" sz="2400" dirty="0" smtClean="0"/>
              <a:t>分享了</a:t>
            </a:r>
            <a:r>
              <a:rPr lang="en-US" altLang="zh-CN" sz="2400" dirty="0" smtClean="0"/>
              <a:t>2002</a:t>
            </a:r>
            <a:r>
              <a:rPr lang="zh-CN" altLang="en-US" sz="2400" dirty="0" smtClean="0"/>
              <a:t>年美国计算机协会</a:t>
            </a:r>
            <a:r>
              <a:rPr lang="en-US" altLang="zh-CN" sz="2400" dirty="0" smtClean="0"/>
              <a:t>(ACM)</a:t>
            </a:r>
            <a:r>
              <a:rPr lang="zh-CN" altLang="en-US" sz="2400" dirty="0" smtClean="0"/>
              <a:t>颁发的</a:t>
            </a:r>
            <a:r>
              <a:rPr lang="zh-CN" altLang="en-US" sz="2400" b="1" dirty="0" smtClean="0">
                <a:solidFill>
                  <a:srgbClr val="FF00FF"/>
                </a:solidFill>
              </a:rPr>
              <a:t>图灵奖</a:t>
            </a:r>
            <a:endParaRPr lang="en-US" altLang="zh-CN" sz="2400" b="1" dirty="0" smtClean="0">
              <a:solidFill>
                <a:srgbClr val="FF00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美国国家工程院院士，美国国家科学院院士，美国计算机协会院士，国际密码研究学会院士，美国艺术与科学院院士</a:t>
            </a:r>
          </a:p>
          <a:p>
            <a:pPr>
              <a:buFont typeface="Arial" pitchFamily="34" charset="0"/>
              <a:buChar char="•"/>
            </a:pPr>
            <a:endParaRPr lang="zh-CN" altLang="en-US" sz="2400" dirty="0"/>
          </a:p>
        </p:txBody>
      </p:sp>
      <p:pic>
        <p:nvPicPr>
          <p:cNvPr id="7" name="内容占位符 6" descr="rivest_phot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524000"/>
            <a:ext cx="4648200" cy="4648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算法描述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算法的大小根据参数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的值而变化，通常</a:t>
            </a:r>
            <a:r>
              <a:rPr lang="en-US" altLang="zh-CN" dirty="0" smtClean="0"/>
              <a:t>n=8</a:t>
            </a:r>
            <a:r>
              <a:rPr lang="zh-CN" altLang="en-US" dirty="0" smtClean="0"/>
              <a:t>，这样</a:t>
            </a:r>
            <a:r>
              <a:rPr lang="en-US" altLang="zh-CN" dirty="0" smtClean="0"/>
              <a:t>RC4</a:t>
            </a:r>
            <a:r>
              <a:rPr lang="zh-CN" altLang="en-US" dirty="0" smtClean="0"/>
              <a:t>可生成</a:t>
            </a:r>
            <a:r>
              <a:rPr lang="en-US" altLang="zh-CN" dirty="0" smtClean="0"/>
              <a:t>256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8</a:t>
            </a:r>
            <a:r>
              <a:rPr lang="zh-CN" altLang="en-US" dirty="0" smtClean="0"/>
              <a:t>）个元素的数据表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255</a:t>
            </a:r>
          </a:p>
          <a:p>
            <a:r>
              <a:rPr lang="zh-CN" altLang="en-US" dirty="0" smtClean="0"/>
              <a:t>种子密钥长度为</a:t>
            </a:r>
            <a:r>
              <a:rPr lang="en-US" altLang="zh-CN" dirty="0" smtClean="0"/>
              <a:t>1~256</a:t>
            </a:r>
            <a:r>
              <a:rPr lang="zh-CN" altLang="en-US" dirty="0" smtClean="0"/>
              <a:t>个字节（</a:t>
            </a:r>
            <a:r>
              <a:rPr lang="en-US" altLang="zh-CN" dirty="0" smtClean="0"/>
              <a:t>8~2048</a:t>
            </a:r>
            <a:r>
              <a:rPr lang="zh-CN" altLang="en-US" dirty="0" smtClean="0"/>
              <a:t>比特）的可变长度，用于初始化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个字节的初始向量</a:t>
            </a:r>
            <a:r>
              <a:rPr lang="en-US" altLang="zh-CN" dirty="0" smtClean="0"/>
              <a:t>S</a:t>
            </a:r>
          </a:p>
          <a:p>
            <a:r>
              <a:rPr lang="en-US" altLang="zh-CN" dirty="0" smtClean="0"/>
              <a:t>RC4</a:t>
            </a:r>
            <a:r>
              <a:rPr lang="zh-CN" altLang="en-US" dirty="0" smtClean="0"/>
              <a:t>有两个主要算法：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密钥调度算法（</a:t>
            </a:r>
            <a:r>
              <a:rPr lang="en-US" altLang="zh-CN" b="1" dirty="0" smtClean="0">
                <a:solidFill>
                  <a:srgbClr val="FF0000"/>
                </a:solidFill>
              </a:rPr>
              <a:t>KSA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伪随机数生成算法（</a:t>
            </a:r>
            <a:r>
              <a:rPr lang="en-US" altLang="zh-CN" b="1" dirty="0" smtClean="0">
                <a:solidFill>
                  <a:srgbClr val="FF0000"/>
                </a:solidFill>
              </a:rPr>
              <a:t>PRGA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的基本思想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根据种子密钥，利用密钥调度算法对数据表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进行重新排列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利用伪随机数生成算法，从重新排列的数据表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中取出一个字节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每取出一个字节，数据表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将发生变化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Shannon</a:t>
            </a:r>
            <a:r>
              <a:rPr lang="zh-CN" altLang="en-US" dirty="0" smtClean="0"/>
              <a:t>已经证明“一次一密”在</a:t>
            </a:r>
            <a:r>
              <a:rPr lang="zh-CN" altLang="en-US" dirty="0" smtClean="0">
                <a:solidFill>
                  <a:srgbClr val="FF0000"/>
                </a:solidFill>
              </a:rPr>
              <a:t>理论上是不可破译</a:t>
            </a:r>
            <a:r>
              <a:rPr lang="zh-CN" altLang="en-US" dirty="0" smtClean="0"/>
              <a:t>的，但并不实用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密钥的长度至少要等于明文长度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流密码（</a:t>
            </a:r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stream cipher</a:t>
            </a:r>
            <a:r>
              <a:rPr lang="zh-CN" altLang="en-US" dirty="0" smtClean="0">
                <a:latin typeface="宋体" charset="-122"/>
                <a:ea typeface="宋体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也称序列密码）</a:t>
            </a:r>
            <a:r>
              <a:rPr lang="zh-CN" altLang="en-US" dirty="0" smtClean="0">
                <a:latin typeface="宋体" charset="-122"/>
                <a:ea typeface="宋体" charset="-122"/>
              </a:rPr>
              <a:t>是模仿一次一密系统的尝试</a:t>
            </a:r>
            <a:endParaRPr lang="en-US" altLang="zh-CN" dirty="0" smtClean="0">
              <a:latin typeface="宋体" charset="-122"/>
              <a:ea typeface="宋体" charset="-122"/>
            </a:endParaRPr>
          </a:p>
          <a:p>
            <a:pPr lvl="1"/>
            <a:r>
              <a:rPr lang="zh-CN" altLang="en-US" dirty="0" smtClean="0">
                <a:latin typeface="宋体" charset="-122"/>
                <a:ea typeface="宋体" charset="-122"/>
              </a:rPr>
              <a:t>理论比较成熟，而且</a:t>
            </a:r>
            <a:r>
              <a:rPr lang="zh-CN" altLang="en-US" b="1" dirty="0" smtClean="0">
                <a:solidFill>
                  <a:srgbClr val="FF00FF"/>
                </a:solidFill>
                <a:latin typeface="宋体" charset="-122"/>
                <a:ea typeface="宋体" charset="-122"/>
              </a:rPr>
              <a:t>实现简单、速度快、错误传播少</a:t>
            </a:r>
            <a:endParaRPr lang="en-US" altLang="zh-CN" b="1" dirty="0" smtClean="0">
              <a:solidFill>
                <a:srgbClr val="FF00FF"/>
              </a:solidFill>
              <a:latin typeface="宋体" charset="-122"/>
              <a:ea typeface="宋体" charset="-122"/>
            </a:endParaRPr>
          </a:p>
          <a:p>
            <a:pPr lvl="1"/>
            <a:r>
              <a:rPr lang="zh-CN" altLang="en-US" dirty="0" smtClean="0">
                <a:latin typeface="宋体" charset="-122"/>
                <a:ea typeface="宋体" charset="-122"/>
              </a:rPr>
              <a:t>军事和外交等领域的主要密码体制之一</a:t>
            </a:r>
            <a:endParaRPr lang="en-US" altLang="zh-CN" dirty="0" smtClean="0">
              <a:latin typeface="宋体" charset="-122"/>
              <a:ea typeface="宋体" charset="-122"/>
            </a:endParaRPr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的初始状态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8323263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的初始变换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351837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391400" cy="563563"/>
          </a:xfrm>
        </p:spPr>
        <p:txBody>
          <a:bodyPr/>
          <a:lstStyle/>
          <a:p>
            <a:r>
              <a:rPr lang="zh-CN" altLang="en-US" dirty="0" smtClean="0"/>
              <a:t>密钥流的生成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8" name="内容占位符 7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752600"/>
            <a:ext cx="717316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算法说明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600" b="1" dirty="0"/>
                  <a:t>加密时，将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的值与明文字节异或；解密时，将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的值与密文字节异</a:t>
                </a:r>
                <a:r>
                  <a:rPr lang="zh-CN" altLang="zh-CN" sz="2600" b="1" dirty="0" smtClean="0"/>
                  <a:t>或</a:t>
                </a:r>
                <a:endParaRPr lang="zh-CN" altLang="zh-CN" sz="2600" b="1" dirty="0"/>
              </a:p>
              <a:p>
                <a:r>
                  <a:rPr lang="zh-CN" altLang="zh-CN" sz="2600" b="1" dirty="0" smtClean="0"/>
                  <a:t>为保证</a:t>
                </a:r>
                <a:r>
                  <a:rPr lang="zh-CN" altLang="zh-CN" sz="2600" b="1" dirty="0"/>
                  <a:t>安全强度，目前的</a:t>
                </a:r>
                <a:r>
                  <a:rPr lang="en-US" altLang="zh-CN" sz="2600" b="1" dirty="0"/>
                  <a:t>RC4</a:t>
                </a:r>
                <a:r>
                  <a:rPr lang="zh-CN" altLang="zh-CN" sz="2600" b="1" dirty="0"/>
                  <a:t>至少使用</a:t>
                </a:r>
                <a:r>
                  <a:rPr lang="en-US" altLang="zh-CN" sz="2600" b="1" dirty="0">
                    <a:solidFill>
                      <a:srgbClr val="FF0000"/>
                    </a:solidFill>
                  </a:rPr>
                  <a:t>128</a:t>
                </a:r>
                <a:r>
                  <a:rPr lang="zh-CN" altLang="zh-CN" sz="2600" b="1" dirty="0">
                    <a:solidFill>
                      <a:srgbClr val="FF0000"/>
                    </a:solidFill>
                  </a:rPr>
                  <a:t>位</a:t>
                </a:r>
                <a:r>
                  <a:rPr lang="zh-CN" altLang="zh-CN" sz="2600" b="1" dirty="0" smtClean="0">
                    <a:solidFill>
                      <a:srgbClr val="FF0000"/>
                    </a:solidFill>
                  </a:rPr>
                  <a:t>密钥</a:t>
                </a:r>
                <a:endParaRPr lang="zh-CN" altLang="zh-CN" sz="2600" b="1" dirty="0">
                  <a:solidFill>
                    <a:srgbClr val="FF0000"/>
                  </a:solidFill>
                </a:endParaRPr>
              </a:p>
              <a:p>
                <a:r>
                  <a:rPr lang="en-US" altLang="zh-CN" sz="2600" b="1" dirty="0" smtClean="0"/>
                  <a:t>RC4</a:t>
                </a:r>
                <a:r>
                  <a:rPr lang="zh-CN" altLang="zh-CN" sz="2600" b="1" dirty="0"/>
                  <a:t>算法可看成一个</a:t>
                </a:r>
                <a:r>
                  <a:rPr lang="zh-CN" altLang="zh-CN" sz="2600" b="1" dirty="0">
                    <a:solidFill>
                      <a:srgbClr val="FF0000"/>
                    </a:solidFill>
                  </a:rPr>
                  <a:t>有限状态自动机</a:t>
                </a:r>
                <a:r>
                  <a:rPr lang="zh-CN" altLang="zh-CN" sz="2600" b="1" dirty="0" smtClean="0"/>
                  <a:t>，</a:t>
                </a:r>
                <a:r>
                  <a:rPr lang="zh-CN" altLang="en-US" sz="2600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zh-CN" sz="2600" b="1" dirty="0"/>
                  <a:t>表</a:t>
                </a:r>
                <a:r>
                  <a:rPr lang="zh-CN" altLang="zh-CN" sz="2600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𝒊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>
                        <a:latin typeface="Cambria Math"/>
                      </a:rPr>
                      <m:t>𝒋</m:t>
                    </m:r>
                  </m:oMath>
                </a14:m>
                <a:r>
                  <a:rPr lang="zh-CN" altLang="zh-CN" sz="2600" b="1" dirty="0" smtClean="0"/>
                  <a:t>索引</a:t>
                </a:r>
                <a:r>
                  <a:rPr lang="zh-CN" altLang="en-US" sz="2600" b="1" dirty="0" smtClean="0"/>
                  <a:t>组成</a:t>
                </a:r>
                <a:r>
                  <a:rPr lang="en-US" altLang="zh-CN" sz="2600" b="1" dirty="0" smtClean="0"/>
                  <a:t>RC4</a:t>
                </a:r>
                <a:r>
                  <a:rPr lang="zh-CN" altLang="zh-CN" sz="2600" b="1" dirty="0"/>
                  <a:t>的一个状态：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𝑻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=(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>
                        <a:latin typeface="Cambria Math"/>
                      </a:rPr>
                      <m:t>𝟎</m:t>
                    </m:r>
                    <m:r>
                      <a:rPr lang="en-US" altLang="zh-CN" sz="2600" b="1" i="1" dirty="0">
                        <a:latin typeface="Cambria Math"/>
                      </a:rPr>
                      <m:t>,</m:t>
                    </m:r>
                    <m:r>
                      <a:rPr lang="en-US" altLang="zh-CN" sz="2600" b="1" i="1" dirty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>
                        <a:latin typeface="Cambria Math"/>
                      </a:rPr>
                      <m:t>𝟏</m:t>
                    </m:r>
                    <m:r>
                      <a:rPr lang="en-US" altLang="zh-CN" sz="2600" b="1" i="1" dirty="0">
                        <a:latin typeface="Cambria Math"/>
                      </a:rPr>
                      <m:t>,…,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 smtClean="0">
                        <a:latin typeface="Cambria Math"/>
                      </a:rPr>
                      <m:t>𝟐𝟓𝟓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𝒊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𝒋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zh-CN" sz="2600" b="1" dirty="0" smtClean="0"/>
                  <a:t>。对</a:t>
                </a:r>
                <a:r>
                  <a:rPr lang="zh-CN" altLang="zh-CN" sz="2600" b="1" dirty="0"/>
                  <a:t>状态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𝑻</m:t>
                    </m:r>
                  </m:oMath>
                </a14:m>
                <a:r>
                  <a:rPr lang="zh-CN" altLang="zh-CN" sz="2600" b="1" dirty="0"/>
                  <a:t>进行</a:t>
                </a:r>
                <a:r>
                  <a:rPr lang="zh-CN" altLang="zh-CN" sz="2600" b="1" dirty="0" smtClean="0"/>
                  <a:t>非线性</a:t>
                </a:r>
                <a:r>
                  <a:rPr lang="zh-CN" altLang="en-US" sz="2600" b="1" dirty="0" smtClean="0"/>
                  <a:t>变换</a:t>
                </a:r>
                <a:r>
                  <a:rPr lang="zh-CN" altLang="zh-CN" sz="2600" b="1" dirty="0" smtClean="0"/>
                  <a:t>，产生新</a:t>
                </a:r>
                <a:r>
                  <a:rPr lang="zh-CN" altLang="zh-CN" sz="2600" b="1" dirty="0"/>
                  <a:t>的状态，并输出密钥序列中的一个字节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。大约有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600" b="1" i="1" baseline="30000" dirty="0">
                        <a:solidFill>
                          <a:srgbClr val="FF0000"/>
                        </a:solidFill>
                        <a:latin typeface="Cambria Math"/>
                      </a:rPr>
                      <m:t>𝟏𝟕𝟎𝟎</m:t>
                    </m:r>
                    <m:r>
                      <a:rPr lang="zh-CN" altLang="zh-CN" sz="2600" b="1" i="1" dirty="0">
                        <a:latin typeface="Cambria Math"/>
                      </a:rPr>
                      <m:t>（</m:t>
                    </m:r>
                    <m:r>
                      <a:rPr lang="en-US" altLang="zh-CN" sz="2600" b="1" i="1" dirty="0">
                        <a:latin typeface="Cambria Math"/>
                      </a:rPr>
                      <m:t>𝟐𝟓𝟔</m:t>
                    </m:r>
                    <m:r>
                      <a:rPr lang="en-US" altLang="zh-CN" sz="2600" b="1" i="1" dirty="0">
                        <a:latin typeface="Cambria Math"/>
                      </a:rPr>
                      <m:t>!∗</m:t>
                    </m:r>
                    <m:r>
                      <a:rPr lang="en-US" altLang="zh-CN" sz="2600" b="1" i="1" dirty="0">
                        <a:latin typeface="Cambria Math"/>
                      </a:rPr>
                      <m:t>𝟐𝟓𝟔𝟐</m:t>
                    </m:r>
                    <m:r>
                      <a:rPr lang="zh-CN" altLang="zh-CN" sz="2600" b="1" i="1" dirty="0">
                        <a:latin typeface="Cambria Math"/>
                      </a:rPr>
                      <m:t>）</m:t>
                    </m:r>
                  </m:oMath>
                </a14:m>
                <a:r>
                  <a:rPr lang="zh-CN" altLang="zh-CN" sz="2600" b="1" dirty="0"/>
                  <a:t>种可能</a:t>
                </a:r>
                <a:r>
                  <a:rPr lang="zh-CN" altLang="zh-CN" sz="2600" b="1" dirty="0" smtClean="0"/>
                  <a:t>状态</a:t>
                </a:r>
                <a:endParaRPr lang="zh-CN" altLang="zh-CN" sz="2600" b="1" dirty="0"/>
              </a:p>
              <a:p>
                <a:r>
                  <a:rPr lang="zh-CN" altLang="zh-CN" sz="2600" b="1" dirty="0" smtClean="0"/>
                  <a:t>用</a:t>
                </a:r>
                <a:r>
                  <a:rPr lang="zh-CN" altLang="en-US" sz="2600" b="1" dirty="0" smtClean="0"/>
                  <a:t>更</a:t>
                </a:r>
                <a:r>
                  <a:rPr lang="zh-CN" altLang="zh-CN" sz="2600" b="1" dirty="0" smtClean="0"/>
                  <a:t>大</a:t>
                </a:r>
                <a:r>
                  <a:rPr lang="zh-CN" altLang="zh-CN" sz="2600" b="1" dirty="0"/>
                  <a:t>的数据表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zh-CN" sz="2600" b="1" dirty="0"/>
                  <a:t>和字长来实现这个思想是可能的，即定义</a:t>
                </a:r>
                <a:r>
                  <a:rPr lang="en-US" altLang="zh-CN" sz="2600" b="1" dirty="0"/>
                  <a:t>16</a:t>
                </a:r>
                <a:r>
                  <a:rPr lang="zh-CN" altLang="zh-CN" sz="2600" b="1" dirty="0" smtClean="0"/>
                  <a:t>位</a:t>
                </a:r>
                <a:r>
                  <a:rPr lang="en-US" altLang="zh-CN" sz="2600" b="1" dirty="0" smtClean="0"/>
                  <a:t>RC4</a:t>
                </a:r>
                <a:endParaRPr lang="zh-CN" altLang="zh-CN" sz="2600" b="1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49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45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举例说明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76400"/>
            <a:ext cx="7942263" cy="478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密钥调度算法</a:t>
            </a:r>
            <a:r>
              <a:rPr lang="en-US" altLang="zh-CN" dirty="0" smtClean="0"/>
              <a:t>KSA</a:t>
            </a:r>
            <a:r>
              <a:rPr lang="zh-CN" altLang="en-US" dirty="0" smtClean="0"/>
              <a:t>（举例）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76400"/>
            <a:ext cx="6503987" cy="475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637463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伪随机数生成算法</a:t>
            </a:r>
            <a:r>
              <a:rPr lang="en-US" altLang="zh-CN" dirty="0" smtClean="0"/>
              <a:t>PRGA</a:t>
            </a:r>
            <a:r>
              <a:rPr lang="zh-CN" altLang="en-US" dirty="0" smtClean="0"/>
              <a:t>（举例）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58043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应用举例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RC4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目前使用中</a:t>
            </a:r>
            <a:endParaRPr lang="en-US" altLang="zh-CN" b="1" dirty="0" smtClean="0">
              <a:latin typeface="Tahoma" pitchFamily="34" charset="0"/>
              <a:ea typeface="黑体" pitchFamily="2" charset="-122"/>
            </a:endParaRPr>
          </a:p>
          <a:p>
            <a:endParaRPr lang="en-US" altLang="zh-CN" sz="1200" b="1" dirty="0" smtClean="0">
              <a:latin typeface="Tahoma" pitchFamily="34" charset="0"/>
              <a:ea typeface="黑体" pitchFamily="2" charset="-122"/>
            </a:endParaRPr>
          </a:p>
          <a:p>
            <a:endParaRPr lang="zh-CN" altLang="en-US" sz="200" b="1" dirty="0" smtClean="0">
              <a:latin typeface="Tahoma" pitchFamily="34" charset="0"/>
              <a:ea typeface="黑体" pitchFamily="2" charset="-122"/>
            </a:endParaRP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SSL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（安全套接字）中广泛使用</a:t>
            </a: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WEP</a:t>
            </a:r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(Wired Equivalent Privacy: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有线对等保密</a:t>
            </a:r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) IEEE 802.11</a:t>
            </a:r>
          </a:p>
          <a:p>
            <a:pPr lvl="1"/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Microsoft Windows</a:t>
            </a: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WPS Office</a:t>
            </a:r>
          </a:p>
          <a:p>
            <a:pPr lvl="1"/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Lotus Notes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（</a:t>
            </a:r>
            <a:r>
              <a:rPr lang="zh-CN" altLang="en-US" dirty="0" smtClean="0"/>
              <a:t>世界领先的企业级通讯、协同工作及</a:t>
            </a:r>
            <a:r>
              <a:rPr lang="en-US" dirty="0" smtClean="0"/>
              <a:t>Internet/Intranet</a:t>
            </a:r>
            <a:r>
              <a:rPr lang="zh-CN" altLang="en-US" dirty="0" smtClean="0"/>
              <a:t>平台；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）</a:t>
            </a:r>
            <a:endParaRPr lang="en-US" altLang="zh-CN" b="1" dirty="0" smtClean="0">
              <a:latin typeface="Tahoma" pitchFamily="34" charset="0"/>
              <a:ea typeface="黑体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59</a:t>
            </a:fld>
            <a:endParaRPr lang="en-US" altLang="zh-CN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10423"/>
            <a:ext cx="8229600" cy="451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 bwMode="auto">
          <a:xfrm>
            <a:off x="5105400" y="5181600"/>
            <a:ext cx="1981200" cy="533400"/>
          </a:xfrm>
          <a:prstGeom prst="rect">
            <a:avLst/>
          </a:prstGeom>
          <a:noFill/>
          <a:ln w="571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zh-CN" altLang="en-US" dirty="0" smtClean="0"/>
              <a:t>序列密码的加密用一个</a:t>
            </a:r>
            <a:r>
              <a:rPr lang="zh-CN" altLang="en-US" dirty="0" smtClean="0">
                <a:solidFill>
                  <a:srgbClr val="FF3300"/>
                </a:solidFill>
              </a:rPr>
              <a:t>随机序列</a:t>
            </a:r>
            <a:r>
              <a:rPr lang="en-US" altLang="zh-CN" dirty="0" smtClean="0">
                <a:solidFill>
                  <a:srgbClr val="FF3300"/>
                </a:solidFill>
              </a:rPr>
              <a:t>(</a:t>
            </a:r>
            <a:r>
              <a:rPr lang="zh-CN" altLang="en-US" b="1" dirty="0" smtClean="0">
                <a:solidFill>
                  <a:srgbClr val="FF3300"/>
                </a:solidFill>
              </a:rPr>
              <a:t>密钥流</a:t>
            </a:r>
            <a:r>
              <a:rPr lang="en-US" altLang="zh-CN" dirty="0" smtClean="0">
                <a:solidFill>
                  <a:srgbClr val="FF3300"/>
                </a:solidFill>
              </a:rPr>
              <a:t>)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3300"/>
                </a:solidFill>
              </a:rPr>
              <a:t>明文</a:t>
            </a:r>
            <a:r>
              <a:rPr lang="zh-CN" altLang="en-US" dirty="0" smtClean="0"/>
              <a:t>序列</a:t>
            </a:r>
            <a:r>
              <a:rPr lang="zh-CN" altLang="en-US" b="1" dirty="0" smtClean="0">
                <a:solidFill>
                  <a:srgbClr val="FF0000"/>
                </a:solidFill>
              </a:rPr>
              <a:t>按位叠加</a:t>
            </a:r>
            <a:r>
              <a:rPr lang="zh-CN" altLang="en-US" dirty="0" smtClean="0"/>
              <a:t>产生密文，用</a:t>
            </a:r>
            <a:r>
              <a:rPr lang="zh-CN" altLang="en-US" dirty="0" smtClean="0">
                <a:solidFill>
                  <a:srgbClr val="FF3300"/>
                </a:solidFill>
              </a:rPr>
              <a:t>同一随机序列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3300"/>
                </a:solidFill>
              </a:rPr>
              <a:t>密文</a:t>
            </a:r>
            <a:r>
              <a:rPr lang="zh-CN" altLang="en-US" dirty="0" smtClean="0"/>
              <a:t>序列叠加来恢复明文</a:t>
            </a:r>
            <a:endParaRPr lang="en-US" altLang="zh-CN" dirty="0" smtClean="0"/>
          </a:p>
          <a:p>
            <a:r>
              <a:rPr lang="zh-CN" altLang="en-US" dirty="0" smtClean="0">
                <a:latin typeface="宋体" charset="-122"/>
                <a:ea typeface="宋体" charset="-122"/>
              </a:rPr>
              <a:t>由</a:t>
            </a:r>
            <a:r>
              <a:rPr lang="zh-CN" altLang="en-US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种子密钥</a:t>
            </a:r>
            <a:r>
              <a:rPr lang="zh-CN" altLang="en-US" dirty="0" smtClean="0">
                <a:latin typeface="宋体" charset="-122"/>
                <a:ea typeface="宋体" charset="-122"/>
              </a:rPr>
              <a:t>通过</a:t>
            </a:r>
            <a:r>
              <a:rPr lang="zh-CN" altLang="en-US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密钥流发生器</a:t>
            </a:r>
            <a:r>
              <a:rPr lang="zh-CN" altLang="en-US" dirty="0" smtClean="0">
                <a:latin typeface="宋体" charset="-122"/>
                <a:ea typeface="宋体" charset="-122"/>
              </a:rPr>
              <a:t>得到的密钥流为：        ，</a:t>
            </a:r>
            <a:r>
              <a:rPr lang="zh-CN" altLang="en-US" dirty="0" smtClean="0">
                <a:ea typeface="宋体" charset="-122"/>
              </a:rPr>
              <a:t>则</a:t>
            </a:r>
            <a:r>
              <a:rPr lang="zh-CN" altLang="en-US" b="1" dirty="0" smtClean="0">
                <a:solidFill>
                  <a:srgbClr val="FF00FF"/>
                </a:solidFill>
                <a:ea typeface="宋体" charset="-122"/>
              </a:rPr>
              <a:t>加密变换</a:t>
            </a:r>
            <a:r>
              <a:rPr lang="zh-CN" altLang="en-US" dirty="0" smtClean="0">
                <a:ea typeface="宋体" charset="-122"/>
              </a:rPr>
              <a:t>为： </a:t>
            </a:r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en-US" altLang="zh-CN" dirty="0" smtClean="0">
                <a:ea typeface="宋体" charset="-122"/>
              </a:rPr>
              <a:t>    </a:t>
            </a:r>
            <a:r>
              <a:rPr lang="zh-CN" altLang="en-US" b="1" dirty="0">
                <a:solidFill>
                  <a:srgbClr val="FF00FF"/>
                </a:solidFill>
                <a:ea typeface="宋体" charset="-122"/>
              </a:rPr>
              <a:t>解密变换</a:t>
            </a:r>
            <a:r>
              <a:rPr lang="zh-CN" altLang="en-US" dirty="0" smtClean="0">
                <a:ea typeface="宋体" charset="-122"/>
              </a:rPr>
              <a:t>为：</a:t>
            </a:r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zh-CN" altLang="en-US" dirty="0" smtClean="0"/>
              <a:t>    其中</a:t>
            </a:r>
            <a:r>
              <a:rPr lang="en-US" altLang="zh-CN" i="1" dirty="0" smtClean="0"/>
              <a:t>m</a:t>
            </a:r>
            <a:r>
              <a:rPr lang="zh-CN" altLang="en-US" i="1" dirty="0" smtClean="0"/>
              <a:t>，</a:t>
            </a:r>
            <a:r>
              <a:rPr lang="en-US" altLang="zh-CN" i="1" dirty="0" smtClean="0"/>
              <a:t>k</a:t>
            </a:r>
            <a:r>
              <a:rPr lang="zh-CN" altLang="en-US" i="1" dirty="0" smtClean="0"/>
              <a:t>，</a:t>
            </a:r>
            <a:r>
              <a:rPr lang="en-US" altLang="zh-CN" i="1" dirty="0" smtClean="0"/>
              <a:t>c</a:t>
            </a:r>
            <a:r>
              <a:rPr lang="zh-CN" altLang="en-US" dirty="0" smtClean="0"/>
              <a:t>是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、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/>
              <a:t>序列，</a:t>
            </a:r>
            <a:r>
              <a:rPr lang="zh-CN" altLang="en-US" dirty="0" smtClean="0">
                <a:solidFill>
                  <a:srgbClr val="FF3300"/>
                </a:solidFill>
                <a:sym typeface="Symbol" pitchFamily="18" charset="2"/>
              </a:rPr>
              <a:t></a:t>
            </a:r>
            <a:r>
              <a:rPr lang="zh-CN" altLang="en-US" dirty="0" smtClean="0">
                <a:solidFill>
                  <a:srgbClr val="FF3300"/>
                </a:solidFill>
              </a:rPr>
              <a:t>表示模</a:t>
            </a:r>
            <a:r>
              <a:rPr lang="en-US" altLang="zh-CN" dirty="0" smtClean="0">
                <a:solidFill>
                  <a:srgbClr val="FF3300"/>
                </a:solidFill>
              </a:rPr>
              <a:t>2</a:t>
            </a:r>
            <a:r>
              <a:rPr lang="zh-CN" altLang="en-US" dirty="0" smtClean="0">
                <a:solidFill>
                  <a:srgbClr val="FF3300"/>
                </a:solidFill>
              </a:rPr>
              <a:t>加法（异或）</a:t>
            </a:r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en-US" altLang="zh-CN" dirty="0" smtClean="0">
                <a:ea typeface="宋体" charset="-122"/>
              </a:rPr>
              <a:t>   </a:t>
            </a:r>
            <a:endParaRPr lang="zh-CN" altLang="en-US" dirty="0" smtClean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447799" y="3505200"/>
          <a:ext cx="163114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name="Equation" r:id="rId3" imgW="850531" imgH="241195" progId="Equation.DSMT4">
                  <p:embed/>
                </p:oleObj>
              </mc:Choice>
              <mc:Fallback>
                <p:oleObj name="Equation" r:id="rId3" imgW="850531" imgH="241195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799" y="3505200"/>
                        <a:ext cx="163114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200400" y="3962400"/>
          <a:ext cx="16557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Equation" r:id="rId5" imgW="812447" imgH="241195" progId="Equation.DSMT4">
                  <p:embed/>
                </p:oleObj>
              </mc:Choice>
              <mc:Fallback>
                <p:oleObj name="Equation" r:id="rId5" imgW="812447" imgH="241195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962400"/>
                        <a:ext cx="165576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447800" y="4495800"/>
            <a:ext cx="792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zh-CN" altLang="en-US" sz="2400" b="0" dirty="0">
                <a:latin typeface="Times New Roman" pitchFamily="18" charset="0"/>
                <a:ea typeface="宋体" charset="-122"/>
                <a:cs typeface="Times New Roman" pitchFamily="18" charset="0"/>
              </a:rPr>
              <a:t>其中</a:t>
            </a:r>
            <a:endParaRPr lang="zh-CN" altLang="en-US" sz="2400" b="0" dirty="0">
              <a:ea typeface="宋体" charset="-122"/>
            </a:endParaRPr>
          </a:p>
        </p:txBody>
      </p:sp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2514600" y="4495800"/>
          <a:ext cx="32131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Equation" r:id="rId7" imgW="1549080" imgH="241200" progId="Equation.DSMT4">
                  <p:embed/>
                </p:oleObj>
              </mc:Choice>
              <mc:Fallback>
                <p:oleObj name="Equation" r:id="rId7" imgW="154908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95800"/>
                        <a:ext cx="32131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971800" y="4953000"/>
          <a:ext cx="3657600" cy="56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9" imgW="1549080" imgH="241200" progId="Equation.DSMT4">
                  <p:embed/>
                </p:oleObj>
              </mc:Choice>
              <mc:Fallback>
                <p:oleObj name="Equation" r:id="rId9" imgW="1549080" imgH="241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953000"/>
                        <a:ext cx="3657600" cy="569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60</a:t>
            </a:fld>
            <a:endParaRPr lang="en-US" altLang="zh-CN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90838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" y="3068960"/>
            <a:ext cx="8848725" cy="3333750"/>
            <a:chOff x="294030" y="3068960"/>
            <a:chExt cx="8848725" cy="33337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30" y="3068960"/>
              <a:ext cx="8848725" cy="333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294030" y="4365104"/>
              <a:ext cx="6798250" cy="0"/>
            </a:xfrm>
            <a:prstGeom prst="lin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94030" y="6093296"/>
              <a:ext cx="6798250" cy="0"/>
            </a:xfrm>
            <a:prstGeom prst="lin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7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61</a:t>
            </a:fld>
            <a:endParaRPr lang="en-US" altLang="zh-CN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2" y="533400"/>
            <a:ext cx="9152808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914400" y="4267200"/>
            <a:ext cx="4038600" cy="1066800"/>
          </a:xfrm>
          <a:prstGeom prst="rect">
            <a:avLst/>
          </a:prstGeom>
          <a:noFill/>
          <a:ln w="571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1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常见流密码算法简介</a:t>
            </a:r>
            <a:r>
              <a:rPr lang="en-US" altLang="zh-CN" dirty="0"/>
              <a:t>—A5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72440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A5</a:t>
            </a:r>
            <a:r>
              <a:rPr lang="zh-CN" altLang="zh-CN" sz="2400" b="1" dirty="0">
                <a:solidFill>
                  <a:srgbClr val="00B050"/>
                </a:solidFill>
              </a:rPr>
              <a:t>算法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已被</a:t>
            </a:r>
            <a:r>
              <a:rPr lang="zh-CN" altLang="zh-CN" sz="2400" b="1" dirty="0">
                <a:solidFill>
                  <a:srgbClr val="00B050"/>
                </a:solidFill>
              </a:rPr>
              <a:t>应用于</a:t>
            </a:r>
            <a:r>
              <a:rPr lang="en-US" altLang="zh-CN" sz="2400" b="1" dirty="0">
                <a:solidFill>
                  <a:srgbClr val="00B050"/>
                </a:solidFill>
              </a:rPr>
              <a:t>GSM</a:t>
            </a:r>
            <a:r>
              <a:rPr lang="zh-CN" altLang="zh-CN" sz="2400" b="1" dirty="0">
                <a:solidFill>
                  <a:srgbClr val="00B050"/>
                </a:solidFill>
              </a:rPr>
              <a:t>通信系统中，用于加密从手机到基站的连接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，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以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保护</a:t>
            </a:r>
            <a:r>
              <a:rPr lang="zh-CN" altLang="zh-CN" sz="2400" b="1" dirty="0">
                <a:solidFill>
                  <a:srgbClr val="00B050"/>
                </a:solidFill>
              </a:rPr>
              <a:t>语音通信。一个</a:t>
            </a:r>
            <a:r>
              <a:rPr lang="en-US" altLang="zh-CN" sz="2400" b="1" dirty="0">
                <a:solidFill>
                  <a:srgbClr val="00B050"/>
                </a:solidFill>
              </a:rPr>
              <a:t>GSM</a:t>
            </a:r>
            <a:r>
              <a:rPr lang="zh-CN" altLang="zh-CN" sz="2400" b="1" dirty="0">
                <a:solidFill>
                  <a:srgbClr val="00B050"/>
                </a:solidFill>
              </a:rPr>
              <a:t>语言消息被转换成一系列的帧，每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帧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长</a:t>
            </a:r>
            <a:r>
              <a:rPr lang="en-US" altLang="zh-CN" sz="2400" b="1" smtClean="0">
                <a:solidFill>
                  <a:srgbClr val="00B050"/>
                </a:solidFill>
              </a:rPr>
              <a:t>228</a:t>
            </a:r>
            <a:r>
              <a:rPr lang="zh-CN" altLang="zh-CN" sz="2400" b="1" dirty="0">
                <a:solidFill>
                  <a:srgbClr val="00B050"/>
                </a:solidFill>
              </a:rPr>
              <a:t>位，每帧用</a:t>
            </a:r>
            <a:r>
              <a:rPr lang="en-US" altLang="zh-CN" sz="2400" b="1" dirty="0">
                <a:solidFill>
                  <a:srgbClr val="00B050"/>
                </a:solidFill>
              </a:rPr>
              <a:t>A5</a:t>
            </a:r>
            <a:r>
              <a:rPr lang="zh-CN" altLang="zh-CN" sz="2400" b="1" dirty="0">
                <a:solidFill>
                  <a:srgbClr val="00B050"/>
                </a:solidFill>
              </a:rPr>
              <a:t>进行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加密</a:t>
            </a:r>
            <a:endParaRPr lang="zh-CN" altLang="zh-CN" sz="2400" b="1" dirty="0">
              <a:solidFill>
                <a:srgbClr val="00B050"/>
              </a:solidFill>
            </a:endParaRPr>
          </a:p>
          <a:p>
            <a:r>
              <a:rPr lang="en-US" altLang="zh-CN" sz="2400" b="1" dirty="0"/>
              <a:t>A5</a:t>
            </a:r>
            <a:r>
              <a:rPr lang="zh-CN" altLang="zh-CN" sz="2400" b="1" dirty="0" smtClean="0"/>
              <a:t>算法主要</a:t>
            </a:r>
            <a:r>
              <a:rPr lang="zh-CN" altLang="en-US" sz="2400" b="1" dirty="0" smtClean="0"/>
              <a:t>由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三</a:t>
            </a:r>
            <a:r>
              <a:rPr lang="zh-CN" altLang="zh-CN" sz="2400" b="1" dirty="0">
                <a:solidFill>
                  <a:srgbClr val="FF0000"/>
                </a:solidFill>
              </a:rPr>
              <a:t>个长度不同的线性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移位寄存器</a:t>
            </a:r>
            <a:r>
              <a:rPr lang="zh-CN" altLang="en-US" sz="2400" b="1" dirty="0" smtClean="0"/>
              <a:t>组成</a:t>
            </a:r>
            <a:r>
              <a:rPr lang="zh-CN" altLang="zh-CN" sz="2400" b="1" dirty="0" smtClean="0"/>
              <a:t>，</a:t>
            </a:r>
            <a:r>
              <a:rPr lang="zh-CN" altLang="zh-CN" sz="2400" b="1" dirty="0"/>
              <a:t>即</a:t>
            </a:r>
            <a:r>
              <a:rPr lang="en-US" altLang="zh-CN" sz="2400" b="1" dirty="0"/>
              <a:t>A, B, C</a:t>
            </a:r>
            <a:r>
              <a:rPr lang="zh-CN" altLang="zh-CN" sz="2400" b="1" dirty="0"/>
              <a:t>。其中</a:t>
            </a:r>
            <a:r>
              <a:rPr lang="en-US" altLang="zh-CN" sz="2400" b="1" dirty="0"/>
              <a:t>A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19</a:t>
            </a:r>
            <a:r>
              <a:rPr lang="zh-CN" altLang="zh-CN" sz="2400" b="1" dirty="0"/>
              <a:t>位，</a:t>
            </a:r>
            <a:r>
              <a:rPr lang="en-US" altLang="zh-CN" sz="2400" b="1" dirty="0"/>
              <a:t>B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22</a:t>
            </a:r>
            <a:r>
              <a:rPr lang="zh-CN" altLang="zh-CN" sz="2400" b="1" dirty="0"/>
              <a:t>位，</a:t>
            </a:r>
            <a:r>
              <a:rPr lang="en-US" altLang="zh-CN" sz="2400" b="1" dirty="0"/>
              <a:t>C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23</a:t>
            </a:r>
            <a:r>
              <a:rPr lang="zh-CN" altLang="zh-CN" sz="2400" b="1" dirty="0" smtClean="0"/>
              <a:t>位</a:t>
            </a:r>
            <a:endParaRPr lang="zh-CN" altLang="zh-CN" sz="2400" b="1" dirty="0"/>
          </a:p>
          <a:p>
            <a:r>
              <a:rPr lang="zh-CN" altLang="zh-CN" sz="2400" b="1" dirty="0" smtClean="0"/>
              <a:t>移位由</a:t>
            </a:r>
            <a:r>
              <a:rPr lang="zh-CN" altLang="zh-CN" sz="2400" b="1" dirty="0">
                <a:solidFill>
                  <a:srgbClr val="FF0000"/>
                </a:solidFill>
              </a:rPr>
              <a:t>时钟控制</a:t>
            </a:r>
            <a:r>
              <a:rPr lang="zh-CN" altLang="zh-CN" sz="2400" b="1" dirty="0"/>
              <a:t>的，且遵循“</a:t>
            </a:r>
            <a:r>
              <a:rPr lang="zh-CN" altLang="zh-CN" sz="2400" b="1" dirty="0">
                <a:solidFill>
                  <a:srgbClr val="FF0000"/>
                </a:solidFill>
              </a:rPr>
              <a:t>择多</a:t>
            </a:r>
            <a:r>
              <a:rPr lang="zh-CN" altLang="zh-CN" sz="2400" b="1" dirty="0"/>
              <a:t>”的原则。即从每个寄存器中取出一个中</a:t>
            </a:r>
            <a:r>
              <a:rPr lang="zh-CN" altLang="zh-CN" sz="2400" b="1" dirty="0" smtClean="0"/>
              <a:t>间位，</a:t>
            </a:r>
            <a:r>
              <a:rPr lang="zh-CN" altLang="zh-CN" sz="2400" b="1" dirty="0"/>
              <a:t>三个数中占多数的寄存器参加移位，其余的不移位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zh-CN" altLang="zh-CN" sz="2200" b="1" dirty="0" smtClean="0"/>
              <a:t>比如取出</a:t>
            </a:r>
            <a:r>
              <a:rPr lang="zh-CN" altLang="zh-CN" sz="2200" b="1" dirty="0"/>
              <a:t>的三个中间位中有两个为“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”，则为“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”的寄存器进行一次移位</a:t>
            </a:r>
            <a:r>
              <a:rPr lang="zh-CN" altLang="zh-CN" sz="2200" b="1" dirty="0" smtClean="0"/>
              <a:t>，为</a:t>
            </a:r>
            <a:r>
              <a:rPr lang="zh-CN" altLang="zh-CN" sz="2200" b="1" dirty="0"/>
              <a:t>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”的不移。反过来，若三个中间位中有两个为“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”，则为“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”的寄存器进行一次移位，而为“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”的不</a:t>
            </a:r>
            <a:r>
              <a:rPr lang="zh-CN" altLang="zh-CN" sz="2200" b="1" dirty="0" smtClean="0"/>
              <a:t>移</a:t>
            </a:r>
            <a:endParaRPr lang="zh-CN" altLang="zh-CN" sz="2200" b="1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07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算法示意图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63</a:t>
            </a:fld>
            <a:endParaRPr lang="en-US" altLang="zh-CN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7" y="1447800"/>
            <a:ext cx="90471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标注 7"/>
          <p:cNvSpPr/>
          <p:nvPr/>
        </p:nvSpPr>
        <p:spPr bwMode="auto">
          <a:xfrm>
            <a:off x="3657600" y="5943600"/>
            <a:ext cx="2209800" cy="457200"/>
          </a:xfrm>
          <a:prstGeom prst="wedgeRectCallout">
            <a:avLst>
              <a:gd name="adj1" fmla="val -150644"/>
              <a:gd name="adj2" fmla="val -497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遵循多数原则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GSM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A5</a:t>
            </a:r>
            <a:r>
              <a:rPr lang="zh-CN" altLang="en-US" dirty="0" smtClean="0"/>
              <a:t>流密码算法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5000"/>
            <a:ext cx="7542213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2000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Alex </a:t>
            </a:r>
            <a:r>
              <a:rPr lang="en-US" altLang="zh-CN" dirty="0" err="1" smtClean="0"/>
              <a:t>Biryukov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Adi</a:t>
            </a:r>
            <a:r>
              <a:rPr lang="en-US" altLang="zh-CN" dirty="0" smtClean="0"/>
              <a:t> Shamir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David Wagner</a:t>
            </a:r>
            <a:r>
              <a:rPr lang="zh-CN" altLang="en-US" dirty="0" smtClean="0"/>
              <a:t>展示了一种攻击，在几分钟内就从小的已知明文中找到密钥，但它还需要一个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48</a:t>
            </a:r>
            <a:r>
              <a:rPr lang="zh-CN" altLang="en-US" dirty="0" smtClean="0"/>
              <a:t>步的预处理过程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2003</a:t>
            </a:r>
            <a:r>
              <a:rPr lang="zh-CN" altLang="en-US" dirty="0" smtClean="0"/>
              <a:t>年：</a:t>
            </a:r>
            <a:r>
              <a:rPr lang="en-US" altLang="zh-CN" dirty="0" err="1" smtClean="0"/>
              <a:t>Ekdahl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Johannson</a:t>
            </a:r>
            <a:r>
              <a:rPr lang="zh-CN" altLang="en-US" dirty="0" smtClean="0"/>
              <a:t>可以运用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到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分钟的明文记录在几分钟内破解</a:t>
            </a:r>
            <a:r>
              <a:rPr lang="en-US" altLang="zh-CN" dirty="0" smtClean="0"/>
              <a:t>A5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13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算法的创建者</a:t>
            </a:r>
            <a:endParaRPr lang="zh-CN" altLang="en-US" dirty="0"/>
          </a:p>
        </p:txBody>
      </p:sp>
      <p:pic>
        <p:nvPicPr>
          <p:cNvPr id="7" name="内容占位符 6" descr="Ross Anderson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33600"/>
            <a:ext cx="2259788" cy="2522554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66</a:t>
            </a:fld>
            <a:endParaRPr lang="en-US" altLang="zh-CN" dirty="0"/>
          </a:p>
        </p:txBody>
      </p:sp>
      <p:pic>
        <p:nvPicPr>
          <p:cNvPr id="8" name="图片 7" descr="Bruce Schnei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05000"/>
            <a:ext cx="2362200" cy="30551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71600" y="4953000"/>
            <a:ext cx="1349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Ross Anderson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57800" y="5181600"/>
            <a:ext cx="1365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Bruce </a:t>
            </a:r>
            <a:r>
              <a:rPr lang="en-US" altLang="zh-CN" dirty="0" err="1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Schneier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" y="5410200"/>
            <a:ext cx="2657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http://www.cl.cam.ac.uk/~rja14/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53000" y="5638800"/>
            <a:ext cx="2165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http://www.schneier.com/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其他序列密码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最优软件加密算法（</a:t>
            </a:r>
            <a:r>
              <a:rPr lang="en-US" altLang="zh-CN" dirty="0" smtClean="0"/>
              <a:t>SEAL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Software Encryption Algorithm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1993</a:t>
            </a:r>
            <a:r>
              <a:rPr lang="zh-CN" altLang="en-US" dirty="0" smtClean="0"/>
              <a:t>年由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Rogaw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Coppersmith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r>
              <a:rPr lang="en-US" altLang="zh-CN" dirty="0" smtClean="0"/>
              <a:t>SNOW</a:t>
            </a:r>
          </a:p>
          <a:p>
            <a:pPr lvl="1"/>
            <a:r>
              <a:rPr lang="en-US" altLang="zh-CN" dirty="0" smtClean="0"/>
              <a:t>2000</a:t>
            </a:r>
            <a:r>
              <a:rPr lang="zh-CN" altLang="en-US" dirty="0" smtClean="0"/>
              <a:t>年由</a:t>
            </a:r>
            <a:r>
              <a:rPr lang="en-US" altLang="zh-CN" dirty="0" err="1" smtClean="0"/>
              <a:t>Partik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Ekdahl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Thomas Johansson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r>
              <a:rPr lang="en-US" altLang="zh-CN" dirty="0" smtClean="0"/>
              <a:t>PKZIP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广泛用于计算机文档数据压缩程序</a:t>
            </a:r>
            <a:endParaRPr lang="en-US" altLang="zh-CN" dirty="0" smtClean="0"/>
          </a:p>
          <a:p>
            <a:r>
              <a:rPr lang="en-US" altLang="zh-CN" dirty="0" smtClean="0"/>
              <a:t>WAKE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字自动密钥加密算法，由</a:t>
            </a:r>
            <a:r>
              <a:rPr lang="en-US" altLang="zh-CN" dirty="0" smtClean="0"/>
              <a:t>David Wheeler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序列密码相对于分组密码的优点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81200"/>
            <a:ext cx="8323263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序列密码算法的基本概念</a:t>
            </a:r>
            <a:endParaRPr lang="en-US" altLang="zh-CN" dirty="0" smtClean="0"/>
          </a:p>
          <a:p>
            <a:r>
              <a:rPr lang="zh-CN" altLang="en-US" dirty="0" smtClean="0"/>
              <a:t>密钥流生气器的基本设计方法</a:t>
            </a:r>
            <a:endParaRPr lang="en-US" altLang="zh-CN" dirty="0" smtClean="0"/>
          </a:p>
          <a:p>
            <a:r>
              <a:rPr lang="en-US" altLang="zh-CN" dirty="0" smtClean="0"/>
              <a:t>LFSR</a:t>
            </a:r>
            <a:r>
              <a:rPr lang="zh-CN" altLang="en-US" dirty="0" smtClean="0"/>
              <a:t>的基本结构和性质</a:t>
            </a:r>
            <a:endParaRPr lang="en-US" altLang="zh-CN" dirty="0" smtClean="0"/>
          </a:p>
          <a:p>
            <a:r>
              <a:rPr lang="zh-CN" altLang="en-US" dirty="0" smtClean="0"/>
              <a:t>非线性组合部分</a:t>
            </a:r>
            <a:endParaRPr lang="en-US" altLang="zh-CN" dirty="0" smtClean="0"/>
          </a:p>
          <a:p>
            <a:r>
              <a:rPr lang="zh-CN" altLang="en-US" dirty="0" smtClean="0"/>
              <a:t>常见序列密码算法介绍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RC4—</a:t>
            </a:r>
            <a:r>
              <a:rPr lang="zh-CN" altLang="en-US" dirty="0" smtClean="0"/>
              <a:t>基于非线性数组变换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A5—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LFSR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序列密码的加密和解密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533400" y="1676400"/>
            <a:ext cx="7875588" cy="3886200"/>
            <a:chOff x="533400" y="1676400"/>
            <a:chExt cx="7875588" cy="3886200"/>
          </a:xfrm>
        </p:grpSpPr>
        <p:pic>
          <p:nvPicPr>
            <p:cNvPr id="7" name="Picture 42" descr="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" y="2133600"/>
              <a:ext cx="7875588" cy="2657475"/>
            </a:xfrm>
            <a:prstGeom prst="rect">
              <a:avLst/>
            </a:prstGeom>
            <a:noFill/>
          </p:spPr>
        </p:pic>
        <p:cxnSp>
          <p:nvCxnSpPr>
            <p:cNvPr id="9" name="直接箭头连接符 8"/>
            <p:cNvCxnSpPr/>
            <p:nvPr/>
          </p:nvCxnSpPr>
          <p:spPr bwMode="auto">
            <a:xfrm>
              <a:off x="4267200" y="4572000"/>
              <a:ext cx="38100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矩形标注 9"/>
            <p:cNvSpPr/>
            <p:nvPr/>
          </p:nvSpPr>
          <p:spPr bwMode="auto">
            <a:xfrm>
              <a:off x="4572000" y="5181600"/>
              <a:ext cx="1295400" cy="381000"/>
            </a:xfrm>
            <a:prstGeom prst="wedgeRectCallout">
              <a:avLst>
                <a:gd name="adj1" fmla="val -59331"/>
                <a:gd name="adj2" fmla="val -19931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宋体" pitchFamily="2" charset="-122"/>
                </a:rPr>
                <a:t>公共信道</a:t>
              </a:r>
            </a:p>
          </p:txBody>
        </p:sp>
        <p:sp>
          <p:nvSpPr>
            <p:cNvPr id="11" name="流程图: 直接访问存储器 10"/>
            <p:cNvSpPr/>
            <p:nvPr/>
          </p:nvSpPr>
          <p:spPr bwMode="auto">
            <a:xfrm>
              <a:off x="3352800" y="2209800"/>
              <a:ext cx="2438400" cy="381000"/>
            </a:xfrm>
            <a:prstGeom prst="flowChartMagneticDrum">
              <a:avLst/>
            </a:prstGeom>
            <a:solidFill>
              <a:srgbClr val="692AA2"/>
            </a:solidFill>
            <a:ln w="9525" cap="flat" cmpd="sng" algn="ctr">
              <a:solidFill>
                <a:srgbClr val="C6062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3124200" y="2438400"/>
              <a:ext cx="289560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矩形标注 15"/>
            <p:cNvSpPr/>
            <p:nvPr/>
          </p:nvSpPr>
          <p:spPr bwMode="auto">
            <a:xfrm>
              <a:off x="5181600" y="1676400"/>
              <a:ext cx="1295400" cy="381000"/>
            </a:xfrm>
            <a:prstGeom prst="wedgeRectCallout">
              <a:avLst>
                <a:gd name="adj1" fmla="val -112101"/>
                <a:gd name="adj2" fmla="val 942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安全</a:t>
              </a: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宋体" pitchFamily="2" charset="-122"/>
                </a:rPr>
                <a:t>信道</a:t>
              </a:r>
            </a:p>
          </p:txBody>
        </p:sp>
      </p:grpSp>
      <p:sp>
        <p:nvSpPr>
          <p:cNvPr id="12" name="矩形 11"/>
          <p:cNvSpPr/>
          <p:nvPr/>
        </p:nvSpPr>
        <p:spPr bwMode="auto">
          <a:xfrm>
            <a:off x="1066800" y="1600200"/>
            <a:ext cx="7391400" cy="198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序列密码的原理</a:t>
            </a:r>
            <a:endParaRPr lang="zh-CN" altLang="en-US" dirty="0"/>
          </a:p>
        </p:txBody>
      </p:sp>
      <p:pic>
        <p:nvPicPr>
          <p:cNvPr id="7" name="内容占位符 6" descr="序列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7188152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58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序列密码通常划分为两类：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同步序列密码</a:t>
            </a:r>
            <a:endParaRPr lang="en-US" altLang="zh-CN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自同步序列密码</a:t>
            </a:r>
            <a:endParaRPr lang="en-US" altLang="zh-CN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同步序列密码：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/>
              <a:t>密钥序列的产生独立于明文消息和密文消息：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2018/11/14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390848"/>
              </p:ext>
            </p:extLst>
          </p:nvPr>
        </p:nvGraphicFramePr>
        <p:xfrm>
          <a:off x="2971800" y="4572000"/>
          <a:ext cx="38100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9" name="Equation" r:id="rId3" imgW="1930320" imgH="711000" progId="Equation.DSMT4">
                  <p:embed/>
                </p:oleObj>
              </mc:Choice>
              <mc:Fallback>
                <p:oleObj name="Equation" r:id="rId3" imgW="1930320" imgH="7110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572000"/>
                        <a:ext cx="3810000" cy="140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ln>
          <a:solidFill>
            <a:srgbClr val="FF0000"/>
          </a:solidFill>
          <a:headEnd type="none" w="med" len="med"/>
          <a:tailEnd type="none" w="med" len="med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3341</Words>
  <Application>Microsoft Office PowerPoint</Application>
  <PresentationFormat>全屏显示(4:3)</PresentationFormat>
  <Paragraphs>520</Paragraphs>
  <Slides>69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7" baseType="lpstr">
      <vt:lpstr>Gungsuh</vt:lpstr>
      <vt:lpstr>GungsuhChe</vt:lpstr>
      <vt:lpstr>黑体</vt:lpstr>
      <vt:lpstr>华文隶书</vt:lpstr>
      <vt:lpstr>楷体_GB2312</vt:lpstr>
      <vt:lpstr>宋体</vt:lpstr>
      <vt:lpstr>幼圆</vt:lpstr>
      <vt:lpstr>Arial</vt:lpstr>
      <vt:lpstr>Cambria Math</vt:lpstr>
      <vt:lpstr>Symbol</vt:lpstr>
      <vt:lpstr>Tahoma</vt:lpstr>
      <vt:lpstr>Times New Roman</vt:lpstr>
      <vt:lpstr>Wingdings</vt:lpstr>
      <vt:lpstr>默认设计模板</vt:lpstr>
      <vt:lpstr>Image</vt:lpstr>
      <vt:lpstr>Equation</vt:lpstr>
      <vt:lpstr>Visio</vt:lpstr>
      <vt:lpstr>公式</vt:lpstr>
      <vt:lpstr>信息安全与密码学 第4章：序列密码</vt:lpstr>
      <vt:lpstr>主要内容</vt:lpstr>
      <vt:lpstr>PowerPoint 演示文稿</vt:lpstr>
      <vt:lpstr>序列密码的起源</vt:lpstr>
      <vt:lpstr>PowerPoint 演示文稿</vt:lpstr>
      <vt:lpstr>序列密码的基本概念</vt:lpstr>
      <vt:lpstr>序列密码的加密和解密</vt:lpstr>
      <vt:lpstr>序列密码的原理</vt:lpstr>
      <vt:lpstr>序列密码的分类</vt:lpstr>
      <vt:lpstr>同步序列密码的通用模型</vt:lpstr>
      <vt:lpstr>自同步序列密码 </vt:lpstr>
      <vt:lpstr>自同步序列密码的通用模型</vt:lpstr>
      <vt:lpstr>密钥流与密钥生成器</vt:lpstr>
      <vt:lpstr>PowerPoint 演示文稿</vt:lpstr>
      <vt:lpstr>PowerPoint 演示文稿</vt:lpstr>
      <vt:lpstr>密钥流生成器的组成</vt:lpstr>
      <vt:lpstr>PowerPoint 演示文稿</vt:lpstr>
      <vt:lpstr>PowerPoint 演示文稿</vt:lpstr>
      <vt:lpstr>线性反馈移位寄存器序列</vt:lpstr>
      <vt:lpstr>反馈移位寄存器</vt:lpstr>
      <vt:lpstr>PowerPoint 演示文稿</vt:lpstr>
      <vt:lpstr>PowerPoint 演示文稿</vt:lpstr>
      <vt:lpstr>LFSR举例</vt:lpstr>
      <vt:lpstr>PowerPoint 演示文稿</vt:lpstr>
      <vt:lpstr>线性反馈移位寄存器（LFSR）</vt:lpstr>
      <vt:lpstr>PowerPoint 演示文稿</vt:lpstr>
      <vt:lpstr>线性移位寄存器的一元多项式表示</vt:lpstr>
      <vt:lpstr>LFSR周期分析</vt:lpstr>
      <vt:lpstr>PowerPoint 演示文稿</vt:lpstr>
      <vt:lpstr>PowerPoint 演示文稿</vt:lpstr>
      <vt:lpstr>m-序列密码的破译</vt:lpstr>
      <vt:lpstr>PowerPoint 演示文稿</vt:lpstr>
      <vt:lpstr>PowerPoint 演示文稿</vt:lpstr>
      <vt:lpstr>m-序列破解举例</vt:lpstr>
      <vt:lpstr>PowerPoint 演示文稿</vt:lpstr>
      <vt:lpstr>PowerPoint 演示文稿</vt:lpstr>
      <vt:lpstr>随机性</vt:lpstr>
      <vt:lpstr>PowerPoint 演示文稿</vt:lpstr>
      <vt:lpstr>m序列的随机性</vt:lpstr>
      <vt:lpstr>伪随机性测试</vt:lpstr>
      <vt:lpstr>非线性组合部分</vt:lpstr>
      <vt:lpstr>常见的基于LFSR的密钥序列发生器</vt:lpstr>
      <vt:lpstr>PowerPoint 演示文稿</vt:lpstr>
      <vt:lpstr>PowerPoint 演示文稿</vt:lpstr>
      <vt:lpstr>PowerPoint 演示文稿</vt:lpstr>
      <vt:lpstr>常见流密码算法简介—RC4</vt:lpstr>
      <vt:lpstr>Ron Rivest</vt:lpstr>
      <vt:lpstr>RC4算法描述</vt:lpstr>
      <vt:lpstr>RC4的基本思想</vt:lpstr>
      <vt:lpstr>数据表S的初始状态</vt:lpstr>
      <vt:lpstr>数据表S的初始变换</vt:lpstr>
      <vt:lpstr>密钥流的生成</vt:lpstr>
      <vt:lpstr>RC4算法说明</vt:lpstr>
      <vt:lpstr>举例说明</vt:lpstr>
      <vt:lpstr>密钥调度算法KSA（举例）</vt:lpstr>
      <vt:lpstr>PowerPoint 演示文稿</vt:lpstr>
      <vt:lpstr>伪随机数生成算法PRGA（举例）</vt:lpstr>
      <vt:lpstr>RC4应用举例</vt:lpstr>
      <vt:lpstr>RC4应用举例</vt:lpstr>
      <vt:lpstr>PowerPoint 演示文稿</vt:lpstr>
      <vt:lpstr>PowerPoint 演示文稿</vt:lpstr>
      <vt:lpstr>常见流密码算法简介—A5</vt:lpstr>
      <vt:lpstr>A5算法示意图</vt:lpstr>
      <vt:lpstr>GSM中使用A5流密码算法</vt:lpstr>
      <vt:lpstr>A5的安全性</vt:lpstr>
      <vt:lpstr>A5算法的创建者</vt:lpstr>
      <vt:lpstr>其他序列密码</vt:lpstr>
      <vt:lpstr>序列密码相对于分组密码的优点</vt:lpstr>
      <vt:lpstr>本章小结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zhfl203</cp:lastModifiedBy>
  <cp:revision>250</cp:revision>
  <dcterms:created xsi:type="dcterms:W3CDTF">2004-07-21T02:43:03Z</dcterms:created>
  <dcterms:modified xsi:type="dcterms:W3CDTF">2018-11-14T08:10:05Z</dcterms:modified>
</cp:coreProperties>
</file>